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7" r:id="rId2"/>
    <p:sldId id="291" r:id="rId3"/>
    <p:sldId id="286" r:id="rId4"/>
    <p:sldId id="292" r:id="rId5"/>
    <p:sldId id="293" r:id="rId6"/>
    <p:sldId id="295" r:id="rId7"/>
    <p:sldId id="294" r:id="rId8"/>
    <p:sldId id="296" r:id="rId9"/>
    <p:sldId id="297" r:id="rId10"/>
    <p:sldId id="298" r:id="rId11"/>
    <p:sldId id="299" r:id="rId12"/>
    <p:sldId id="269" r:id="rId13"/>
  </p:sldIdLst>
  <p:sldSz cx="12192000" cy="6858000"/>
  <p:notesSz cx="7099300" cy="102346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566" autoAdjust="0"/>
  </p:normalViewPr>
  <p:slideViewPr>
    <p:cSldViewPr snapToGrid="0">
      <p:cViewPr varScale="1">
        <p:scale>
          <a:sx n="82" d="100"/>
          <a:sy n="82" d="100"/>
        </p:scale>
        <p:origin x="55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76575" cy="512763"/>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4021138" y="0"/>
            <a:ext cx="3076575" cy="512763"/>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709613" y="4926013"/>
            <a:ext cx="5680075" cy="4029075"/>
          </a:xfrm>
          <a:prstGeom prst="rect">
            <a:avLst/>
          </a:prstGeom>
          <a:noFill/>
          <a:ln>
            <a:noFill/>
          </a:ln>
        </p:spPr>
        <p:txBody>
          <a:bodyPr spcFirstLastPara="1" wrap="square" lIns="91425" tIns="91425" rIns="91425" bIns="91425" anchor="t" anchorCtr="0"/>
          <a:lstStyle>
            <a:lvl1pPr marL="457200" marR="0" lvl="0"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1pPr>
            <a:lvl2pPr marL="914400" marR="0" lvl="1"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2pPr>
            <a:lvl3pPr marL="1371600" marR="0" lvl="2"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3pPr>
            <a:lvl4pPr marL="1828800" marR="0" lvl="3"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4pPr>
            <a:lvl5pPr marL="2286000" marR="0" lvl="4"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9721850"/>
            <a:ext cx="3076575" cy="512763"/>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4021138" y="9721850"/>
            <a:ext cx="3076575" cy="51276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e-DE" sz="1000" b="0" i="0" u="none" strike="noStrike" cap="none">
                <a:solidFill>
                  <a:schemeClr val="dk1"/>
                </a:solidFill>
                <a:latin typeface="Arial"/>
                <a:ea typeface="Arial"/>
                <a:cs typeface="Arial"/>
                <a:sym typeface="Arial"/>
              </a:rPr>
              <a:pPr marL="0" marR="0" lvl="0" indent="0" algn="r" rtl="0">
                <a:spcBef>
                  <a:spcPts val="0"/>
                </a:spcBef>
                <a:spcAft>
                  <a:spcPts val="0"/>
                </a:spcAft>
                <a:buNone/>
              </a:pPr>
              <a:t>‹Nr.›</a:t>
            </a:fld>
            <a:endParaRPr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800370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txBox="1">
            <a:spLocks noGrp="1"/>
          </p:cNvSpPr>
          <p:nvPr>
            <p:ph type="body" idx="1"/>
          </p:nvPr>
        </p:nvSpPr>
        <p:spPr>
          <a:xfrm>
            <a:off x="709613" y="4926013"/>
            <a:ext cx="5680075" cy="4029075"/>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84" name="Shape 84"/>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0078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11</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08160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709613" y="4926013"/>
            <a:ext cx="5680075" cy="4029075"/>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 name="Shape 166"/>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9252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709613" y="4926013"/>
            <a:ext cx="5680075" cy="4029075"/>
          </a:xfrm>
          <a:prstGeom prst="rect">
            <a:avLst/>
          </a:prstGeom>
          <a:noFill/>
          <a:ln>
            <a:noFill/>
          </a:ln>
        </p:spPr>
        <p:txBody>
          <a:bodyPr spcFirstLastPara="1" wrap="square" lIns="91425" tIns="91425" rIns="91425" bIns="91425" anchor="ctr" anchorCtr="0">
            <a:noAutofit/>
          </a:bodyPr>
          <a:lstStyle/>
          <a:p>
            <a:r>
              <a:rPr lang="de-DE" dirty="0" smtClean="0">
                <a:solidFill>
                  <a:srgbClr val="FF0000"/>
                </a:solidFill>
              </a:rPr>
              <a:t>Nicols</a:t>
            </a:r>
            <a:r>
              <a:rPr lang="de-DE" baseline="0" dirty="0" smtClean="0">
                <a:solidFill>
                  <a:srgbClr val="FF0000"/>
                </a:solidFill>
              </a:rPr>
              <a:t> neuen Bilder nehmen!!</a:t>
            </a:r>
            <a:endParaRPr lang="de-DE" dirty="0" smtClean="0">
              <a:solidFill>
                <a:srgbClr val="FF0000"/>
              </a:solidFill>
            </a:endParaRPr>
          </a:p>
          <a:p>
            <a:endParaRPr lang="de-DE" dirty="0" smtClean="0"/>
          </a:p>
          <a:p>
            <a:r>
              <a:rPr lang="de-DE" dirty="0" smtClean="0"/>
              <a:t>Wie</a:t>
            </a:r>
            <a:r>
              <a:rPr lang="de-DE" baseline="0" dirty="0" smtClean="0"/>
              <a:t> funktioniert der </a:t>
            </a:r>
            <a:r>
              <a:rPr lang="de-DE" baseline="0" dirty="0" err="1" smtClean="0"/>
              <a:t>Gestikulaser</a:t>
            </a:r>
            <a:r>
              <a:rPr lang="de-DE" baseline="0" dirty="0" smtClean="0"/>
              <a:t>?</a:t>
            </a:r>
          </a:p>
          <a:p>
            <a:pPr marL="228600" indent="-228600">
              <a:buFont typeface="+mj-lt"/>
              <a:buAutoNum type="arabicParenBoth"/>
            </a:pPr>
            <a:r>
              <a:rPr lang="de-DE" baseline="0" dirty="0" smtClean="0">
                <a:sym typeface="Wingdings" panose="05000000000000000000" pitchFamily="2" charset="2"/>
              </a:rPr>
              <a:t>Der </a:t>
            </a:r>
            <a:r>
              <a:rPr lang="de-DE" baseline="0" dirty="0" err="1" smtClean="0">
                <a:sym typeface="Wingdings" panose="05000000000000000000" pitchFamily="2" charset="2"/>
              </a:rPr>
              <a:t>Gestikulaser</a:t>
            </a:r>
            <a:r>
              <a:rPr lang="de-DE" baseline="0" dirty="0" smtClean="0">
                <a:sym typeface="Wingdings" panose="05000000000000000000" pitchFamily="2" charset="2"/>
              </a:rPr>
              <a:t> ist eine </a:t>
            </a:r>
            <a:r>
              <a:rPr lang="de-DE" baseline="0" dirty="0" err="1" smtClean="0">
                <a:sym typeface="Wingdings" panose="05000000000000000000" pitchFamily="2" charset="2"/>
              </a:rPr>
              <a:t>porable</a:t>
            </a:r>
            <a:r>
              <a:rPr lang="de-DE" baseline="0" dirty="0" smtClean="0">
                <a:sym typeface="Wingdings" panose="05000000000000000000" pitchFamily="2" charset="2"/>
              </a:rPr>
              <a:t> und </a:t>
            </a:r>
            <a:r>
              <a:rPr lang="de-DE" baseline="0" dirty="0" err="1" smtClean="0">
                <a:sym typeface="Wingdings" panose="05000000000000000000" pitchFamily="2" charset="2"/>
              </a:rPr>
              <a:t>vielfälig</a:t>
            </a:r>
            <a:r>
              <a:rPr lang="de-DE" baseline="0" dirty="0" smtClean="0">
                <a:sym typeface="Wingdings" panose="05000000000000000000" pitchFamily="2" charset="2"/>
              </a:rPr>
              <a:t> einsetzbare intelligente Gestensteuerung. Das System kann durch Steckmodule zusammengesteckt werden, so dass es für den Transport leicht auseinander gebraut werden kann und für andere Zwecke erweitert werden. (Bild der Steckmodule zeigen)</a:t>
            </a:r>
          </a:p>
          <a:p>
            <a:pPr marL="228600" indent="-228600">
              <a:buFont typeface="+mj-lt"/>
              <a:buAutoNum type="arabicParenBoth"/>
            </a:pPr>
            <a:r>
              <a:rPr lang="de-DE" baseline="0" dirty="0" smtClean="0">
                <a:sym typeface="Wingdings" panose="05000000000000000000" pitchFamily="2" charset="2"/>
              </a:rPr>
              <a:t>Das Prinzip funktioniert durch Reflexion und Detektion von Infrarotstrahlen, welche von der Hand auf die </a:t>
            </a:r>
            <a:r>
              <a:rPr lang="de-DE" baseline="0" dirty="0" err="1" smtClean="0">
                <a:sym typeface="Wingdings" panose="05000000000000000000" pitchFamily="2" charset="2"/>
              </a:rPr>
              <a:t>Photodioden</a:t>
            </a:r>
            <a:r>
              <a:rPr lang="de-DE" baseline="0" dirty="0" smtClean="0">
                <a:sym typeface="Wingdings" panose="05000000000000000000" pitchFamily="2" charset="2"/>
              </a:rPr>
              <a:t> reflektiert werden und somit ein Muster abbildet. (Pfeil von ersten Bild auf Bild mit Hand und Reflexion zeigen)</a:t>
            </a:r>
          </a:p>
          <a:p>
            <a:pPr marL="228600" indent="-228600">
              <a:buFont typeface="+mj-lt"/>
              <a:buAutoNum type="arabicParenBoth"/>
            </a:pPr>
            <a:r>
              <a:rPr lang="de-DE" baseline="0" dirty="0" smtClean="0"/>
              <a:t>Die durch die </a:t>
            </a:r>
            <a:r>
              <a:rPr lang="de-DE" baseline="0" dirty="0" err="1" smtClean="0"/>
              <a:t>Photodioden</a:t>
            </a:r>
            <a:r>
              <a:rPr lang="de-DE" baseline="0" dirty="0" smtClean="0"/>
              <a:t> erkannten Muster werden dann durch ein </a:t>
            </a:r>
            <a:r>
              <a:rPr lang="de-DE" baseline="0" dirty="0" err="1" smtClean="0"/>
              <a:t>Machine</a:t>
            </a:r>
            <a:r>
              <a:rPr lang="de-DE" baseline="0" dirty="0" smtClean="0"/>
              <a:t> Learning Algorithmus verarbeitet und ausgewertet. Dies erfolgt durch ein zuvor antrainiertes Modell, welches individuell auf den Nutzer abgestimmt werden kann. (Pfeil vom zweiten Bild auf Bild mit PC)</a:t>
            </a:r>
          </a:p>
          <a:p>
            <a:pPr marL="228600" indent="-228600">
              <a:buFont typeface="+mj-lt"/>
              <a:buAutoNum type="arabicParenBoth"/>
            </a:pPr>
            <a:r>
              <a:rPr lang="de-DE" baseline="0" dirty="0" smtClean="0"/>
              <a:t>Nachdem eine Geste interpretiert wurde kann damit ein beliebiges Endgerät angesteuert werden. (Pfeil + Bild von Auto)</a:t>
            </a:r>
          </a:p>
          <a:p>
            <a:pPr marL="228600" indent="-228600">
              <a:buFont typeface="+mj-lt"/>
              <a:buAutoNum type="arabicParenBoth"/>
            </a:pPr>
            <a:endParaRPr lang="de-DE" baseline="0" dirty="0" smtClean="0"/>
          </a:p>
          <a:p>
            <a:pPr marL="0" indent="0">
              <a:buFont typeface="+mj-lt"/>
              <a:buNone/>
            </a:pPr>
            <a:r>
              <a:rPr lang="de-DE" baseline="0" dirty="0" smtClean="0"/>
              <a:t>Im Folgenden möchten wir näher auf die </a:t>
            </a:r>
            <a:r>
              <a:rPr lang="de-DE" baseline="0" dirty="0" err="1" smtClean="0"/>
              <a:t>einzelnden</a:t>
            </a:r>
            <a:r>
              <a:rPr lang="de-DE" baseline="0" dirty="0" smtClean="0"/>
              <a:t> Teile des </a:t>
            </a:r>
            <a:r>
              <a:rPr lang="de-DE" baseline="0" dirty="0" err="1" smtClean="0"/>
              <a:t>Gestikulasers</a:t>
            </a:r>
            <a:r>
              <a:rPr lang="de-DE" baseline="0" dirty="0" smtClean="0"/>
              <a:t> eingehen</a:t>
            </a:r>
            <a:endParaRPr dirty="0"/>
          </a:p>
        </p:txBody>
      </p:sp>
      <p:sp>
        <p:nvSpPr>
          <p:cNvPr id="108" name="Shape 108"/>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525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mj-lt"/>
              <a:buNone/>
            </a:pPr>
            <a:r>
              <a:rPr lang="de-DE" dirty="0" smtClean="0"/>
              <a:t>Der </a:t>
            </a:r>
            <a:r>
              <a:rPr lang="de-DE" dirty="0" err="1" smtClean="0"/>
              <a:t>Gestikulaser</a:t>
            </a:r>
            <a:r>
              <a:rPr lang="de-DE" dirty="0" smtClean="0"/>
              <a:t> besteht aus einem</a:t>
            </a:r>
            <a:r>
              <a:rPr lang="de-DE" baseline="0" dirty="0" smtClean="0"/>
              <a:t> </a:t>
            </a:r>
            <a:r>
              <a:rPr lang="de-DE" baseline="0" dirty="0" err="1" smtClean="0"/>
              <a:t>Oktokommander</a:t>
            </a:r>
            <a:r>
              <a:rPr lang="de-DE" baseline="0" dirty="0" smtClean="0"/>
              <a:t> (</a:t>
            </a:r>
            <a:r>
              <a:rPr lang="de-DE" baseline="0" dirty="0" err="1" smtClean="0"/>
              <a:t>Oktokommander</a:t>
            </a:r>
            <a:r>
              <a:rPr lang="de-DE" baseline="0" dirty="0" smtClean="0"/>
              <a:t> zeigen), welches die Steuereinheit des </a:t>
            </a:r>
            <a:r>
              <a:rPr lang="de-DE" baseline="0" dirty="0" err="1" smtClean="0"/>
              <a:t>Gestikulasers</a:t>
            </a:r>
            <a:r>
              <a:rPr lang="de-DE" baseline="0" dirty="0" smtClean="0"/>
              <a:t> darstellt. Dort können bis zu sieben Detektormodule (ein Detektormodul zeigen) angebracht werden. Diese werden durch einen einfachen USB-Anschluss aneinander gesteckt. (Animation wie alle angesteckt werden)</a:t>
            </a:r>
          </a:p>
          <a:p>
            <a:pPr marL="0" indent="0">
              <a:buFont typeface="+mj-lt"/>
              <a:buNone/>
            </a:pPr>
            <a:r>
              <a:rPr lang="de-DE" baseline="0" dirty="0" smtClean="0"/>
              <a:t>Am </a:t>
            </a:r>
            <a:r>
              <a:rPr lang="de-DE" baseline="0" dirty="0" err="1" smtClean="0"/>
              <a:t>Oktokommander</a:t>
            </a:r>
            <a:r>
              <a:rPr lang="de-DE" baseline="0" dirty="0" smtClean="0"/>
              <a:t> muss zusätzlich eine Stromquelle für die Infrarot LED angebracht werden sowie (derzeit noch) ein Computer für die Verarbeitung der Detektionsmuster. </a:t>
            </a:r>
          </a:p>
          <a:p>
            <a:pPr marL="0" indent="0">
              <a:buFont typeface="+mj-lt"/>
              <a:buNone/>
            </a:pPr>
            <a:endParaRPr lang="de-DE" baseline="0" dirty="0" smtClean="0"/>
          </a:p>
          <a:p>
            <a:pPr marL="0" indent="0">
              <a:buFont typeface="+mj-lt"/>
              <a:buNone/>
            </a:pPr>
            <a:r>
              <a:rPr lang="de-DE" baseline="0" dirty="0" smtClean="0"/>
              <a:t>Durch die am </a:t>
            </a:r>
            <a:r>
              <a:rPr lang="de-DE" baseline="0" dirty="0" err="1" smtClean="0"/>
              <a:t>Oktokommander</a:t>
            </a:r>
            <a:r>
              <a:rPr lang="de-DE" baseline="0" dirty="0" smtClean="0"/>
              <a:t> angebrachten infrarot LED (kreis um die LEDs) wird die Hand angeleuchtet. Diese reflektiert das Infrarotlicht zurück auf die </a:t>
            </a:r>
            <a:r>
              <a:rPr lang="de-DE" baseline="0" dirty="0" err="1" smtClean="0"/>
              <a:t>Photodioden</a:t>
            </a:r>
            <a:r>
              <a:rPr lang="de-DE" baseline="0" dirty="0" smtClean="0"/>
              <a:t> (kreis um </a:t>
            </a:r>
            <a:r>
              <a:rPr lang="de-DE" baseline="0" dirty="0" err="1" smtClean="0"/>
              <a:t>Photodioden</a:t>
            </a:r>
            <a:r>
              <a:rPr lang="de-DE" baseline="0" dirty="0" smtClean="0"/>
              <a:t>), welche sowohl an den </a:t>
            </a:r>
            <a:r>
              <a:rPr lang="de-DE" baseline="0" dirty="0" err="1" smtClean="0"/>
              <a:t>Oktokommander</a:t>
            </a:r>
            <a:r>
              <a:rPr lang="de-DE" baseline="0" dirty="0" smtClean="0"/>
              <a:t> als auch an die </a:t>
            </a:r>
            <a:r>
              <a:rPr lang="de-DE" baseline="0" dirty="0" err="1" smtClean="0"/>
              <a:t>Detekotmodulen</a:t>
            </a:r>
            <a:r>
              <a:rPr lang="de-DE" baseline="0" dirty="0" smtClean="0"/>
              <a:t> angebracht sind. Dadurch wird das </a:t>
            </a:r>
            <a:r>
              <a:rPr lang="de-DE" baseline="0" dirty="0" err="1" smtClean="0"/>
              <a:t>Reflektionsmuster</a:t>
            </a:r>
            <a:r>
              <a:rPr lang="de-DE" baseline="0" dirty="0" smtClean="0"/>
              <a:t> erzeugt. </a:t>
            </a:r>
            <a:endParaRPr lang="de-DE" dirty="0" smtClean="0"/>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4</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81516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Wir gucken uns jetzt einmal</a:t>
            </a:r>
            <a:r>
              <a:rPr lang="de-DE" baseline="0" dirty="0" smtClean="0"/>
              <a:t> den </a:t>
            </a:r>
            <a:r>
              <a:rPr lang="de-DE" baseline="0" dirty="0" err="1" smtClean="0"/>
              <a:t>Oktokommander</a:t>
            </a:r>
            <a:r>
              <a:rPr lang="de-DE" baseline="0" dirty="0" smtClean="0"/>
              <a:t> genauer an. </a:t>
            </a:r>
          </a:p>
          <a:p>
            <a:endParaRPr lang="de-DE" baseline="0" dirty="0" smtClean="0"/>
          </a:p>
          <a:p>
            <a:r>
              <a:rPr lang="de-DE" baseline="0" dirty="0" smtClean="0"/>
              <a:t>Der </a:t>
            </a:r>
            <a:r>
              <a:rPr lang="de-DE" baseline="0" dirty="0" err="1" smtClean="0"/>
              <a:t>Oktokommander</a:t>
            </a:r>
            <a:r>
              <a:rPr lang="de-DE" baseline="0" dirty="0" smtClean="0"/>
              <a:t> besitzt wie bereits erwähnt außen vier infrarot LEDs sowie vier </a:t>
            </a:r>
            <a:r>
              <a:rPr lang="de-DE" baseline="0" dirty="0" err="1" smtClean="0"/>
              <a:t>Photodioden</a:t>
            </a:r>
            <a:r>
              <a:rPr lang="de-DE" baseline="0" dirty="0" smtClean="0"/>
              <a:t>. Zusätzlich dazu besitzt er vier </a:t>
            </a:r>
            <a:r>
              <a:rPr lang="de-DE" baseline="0" dirty="0" err="1" smtClean="0"/>
              <a:t>Photodioden</a:t>
            </a:r>
            <a:r>
              <a:rPr lang="de-DE" baseline="0" dirty="0" smtClean="0"/>
              <a:t> (Bild vom </a:t>
            </a:r>
            <a:r>
              <a:rPr lang="de-DE" baseline="0" dirty="0" err="1" smtClean="0"/>
              <a:t>Oktokommander</a:t>
            </a:r>
            <a:r>
              <a:rPr lang="de-DE" baseline="0" dirty="0" smtClean="0"/>
              <a:t> geschlossen).</a:t>
            </a:r>
          </a:p>
          <a:p>
            <a:r>
              <a:rPr lang="de-DE" baseline="0" dirty="0" smtClean="0"/>
              <a:t>Öffnet man den </a:t>
            </a:r>
            <a:r>
              <a:rPr lang="de-DE" baseline="0" dirty="0" err="1" smtClean="0"/>
              <a:t>Oktokommander</a:t>
            </a:r>
            <a:r>
              <a:rPr lang="de-DE" baseline="0" dirty="0" smtClean="0"/>
              <a:t>, so besteht er aus 3 verschiedenen Ebenen (Stages). (Explosionsbild)</a:t>
            </a:r>
          </a:p>
          <a:p>
            <a:endParaRPr lang="de-DE" baseline="0" dirty="0" smtClean="0"/>
          </a:p>
          <a:p>
            <a:r>
              <a:rPr lang="de-DE" baseline="0" dirty="0" smtClean="0"/>
              <a:t>Die unterste Ebene enthält die gesamte Elektronik. Dies beinhaltet einen Arduino Micro, einen I2C Expander und einen I2C AD-Wandler mit der dazugehörigen Verstärkerschaltung. (Bild von der untersten Stage).  Der Arduino Micro ist unser </a:t>
            </a:r>
            <a:r>
              <a:rPr lang="de-DE" baseline="0" dirty="0" err="1" smtClean="0"/>
              <a:t>Microcontroller</a:t>
            </a:r>
            <a:r>
              <a:rPr lang="de-DE" baseline="0" dirty="0" smtClean="0"/>
              <a:t>. Dieser ist dafür zuständig die </a:t>
            </a:r>
            <a:r>
              <a:rPr lang="de-DE" baseline="0" dirty="0" err="1" smtClean="0"/>
              <a:t>Photoströme</a:t>
            </a:r>
            <a:r>
              <a:rPr lang="de-DE" baseline="0" dirty="0" smtClean="0"/>
              <a:t> der </a:t>
            </a:r>
            <a:r>
              <a:rPr lang="de-DE" baseline="0" dirty="0" err="1" smtClean="0"/>
              <a:t>Photodioden</a:t>
            </a:r>
            <a:r>
              <a:rPr lang="de-DE" baseline="0" dirty="0" smtClean="0"/>
              <a:t> abzugreifen und diese aus zu werten. Wenn ein sich nicht bewegendes Muster erkannt wird, so wird dieses Muster an den Computer weitergeleitet. </a:t>
            </a:r>
          </a:p>
          <a:p>
            <a:r>
              <a:rPr lang="de-DE" baseline="0" dirty="0" smtClean="0"/>
              <a:t>Der I2C Expander sowie der I2C AD-Wandler sind dafür da, um den verschiedenen </a:t>
            </a:r>
            <a:r>
              <a:rPr lang="de-DE" baseline="0" dirty="0" err="1" smtClean="0"/>
              <a:t>Photodioden</a:t>
            </a:r>
            <a:r>
              <a:rPr lang="de-DE" baseline="0" dirty="0" smtClean="0"/>
              <a:t> jeweils </a:t>
            </a:r>
            <a:r>
              <a:rPr lang="de-DE" baseline="0" dirty="0" err="1" smtClean="0"/>
              <a:t>einzelde</a:t>
            </a:r>
            <a:r>
              <a:rPr lang="de-DE" baseline="0" dirty="0" smtClean="0"/>
              <a:t> Adressen zu </a:t>
            </a:r>
            <a:r>
              <a:rPr lang="de-DE" baseline="0" dirty="0" err="1" smtClean="0"/>
              <a:t>zu</a:t>
            </a:r>
            <a:r>
              <a:rPr lang="de-DE" baseline="0" dirty="0" smtClean="0"/>
              <a:t> weisen. Da der Arduino standardmäßig nicht so viele Adressen zur Verfügung stellt, müssen durch die I2C zusätzlich erweitert werden. Dadurch können nun bis zu 1024 </a:t>
            </a:r>
            <a:r>
              <a:rPr lang="de-DE" baseline="0" dirty="0" err="1" smtClean="0"/>
              <a:t>Photodioden</a:t>
            </a:r>
            <a:r>
              <a:rPr lang="de-DE" baseline="0" dirty="0" smtClean="0"/>
              <a:t> angesteuert werden. </a:t>
            </a:r>
          </a:p>
          <a:p>
            <a:r>
              <a:rPr lang="de-DE" baseline="0" dirty="0" smtClean="0"/>
              <a:t>Neben den Elektronikbauteile sind auf der Stage sieben Anschlüsse für die Detektormodule sowie ein Stromanschluss für die LEDs untergebracht.</a:t>
            </a:r>
          </a:p>
          <a:p>
            <a:endParaRPr lang="de-DE" baseline="0" dirty="0" smtClean="0"/>
          </a:p>
          <a:p>
            <a:r>
              <a:rPr lang="de-DE" baseline="0" dirty="0" smtClean="0"/>
              <a:t>Die mittlere Stage besteht aus den vier LEDs mit ihren Kühlkörpern sowie jeweils ein Zylinderding (wie auch immer das hieß). (Bild zeigen). Das Zylinder ist für die </a:t>
            </a:r>
            <a:r>
              <a:rPr lang="de-DE" baseline="0" dirty="0" err="1" smtClean="0"/>
              <a:t>fokussierung</a:t>
            </a:r>
            <a:r>
              <a:rPr lang="de-DE" baseline="0" dirty="0" smtClean="0"/>
              <a:t> der LEDs zuständig, damit der Abstrahlwinkel etwas reduziert wird und perfekt die Hand ausleuchtet. Die Platte besteht aus Aluminium für Wärmetransport.</a:t>
            </a:r>
          </a:p>
          <a:p>
            <a:endParaRPr lang="de-DE" baseline="0" dirty="0" smtClean="0"/>
          </a:p>
          <a:p>
            <a:r>
              <a:rPr lang="de-DE" baseline="0" dirty="0" smtClean="0"/>
              <a:t>Die obere Stage besitzt dann die vier </a:t>
            </a:r>
            <a:r>
              <a:rPr lang="de-DE" baseline="0" dirty="0" err="1" smtClean="0"/>
              <a:t>Photodioden</a:t>
            </a:r>
            <a:r>
              <a:rPr lang="de-DE" baseline="0" dirty="0" smtClean="0"/>
              <a:t> (Bild  zeigen). </a:t>
            </a:r>
          </a:p>
          <a:p>
            <a:endParaRPr lang="de-DE" baseline="0" dirty="0" smtClean="0"/>
          </a:p>
          <a:p>
            <a:r>
              <a:rPr lang="de-DE" baseline="0" dirty="0" smtClean="0"/>
              <a:t>Der Rest besteht aus umweltfreundlichen PLA-Kunststoff </a:t>
            </a:r>
            <a:r>
              <a:rPr lang="de-DE" baseline="0" dirty="0" err="1" smtClean="0"/>
              <a:t>xD</a:t>
            </a:r>
            <a:endParaRPr lang="de-DE" baseline="0" dirty="0" smtClean="0"/>
          </a:p>
          <a:p>
            <a:endParaRPr lang="de-DE" baseline="0" dirty="0" smtClean="0"/>
          </a:p>
          <a:p>
            <a:r>
              <a:rPr lang="de-DE" baseline="0" dirty="0" smtClean="0"/>
              <a:t>-- Alternativ könnte man da auch für alles eine </a:t>
            </a:r>
            <a:r>
              <a:rPr lang="de-DE" baseline="0" dirty="0" err="1" smtClean="0"/>
              <a:t>animation</a:t>
            </a:r>
            <a:r>
              <a:rPr lang="de-DE" baseline="0" dirty="0" smtClean="0"/>
              <a:t> machen. Stelle ich mir so vor: Anfangs dreht sich der </a:t>
            </a:r>
            <a:r>
              <a:rPr lang="de-DE" baseline="0" dirty="0" err="1" smtClean="0"/>
              <a:t>Oktokommander</a:t>
            </a:r>
            <a:r>
              <a:rPr lang="de-DE" baseline="0" dirty="0" smtClean="0"/>
              <a:t> einfach um sich selbst. Danach geht es ins Explosionsbild auf. Dann wird jede Stage „rausgezogen“ und vergrößert gezeigt (teile die erwähnt werden bestenfalls dann noch in rot umrahmt). Ganz zum Schluss geht das gesamte Ding wieder zu, während wir sagen wie schön umweltfreundlich das ist. --</a:t>
            </a:r>
            <a:endParaRPr lang="de-DE" dirty="0" smtClean="0"/>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5</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79404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Das hier</a:t>
            </a:r>
            <a:r>
              <a:rPr lang="de-DE" baseline="0" dirty="0" smtClean="0"/>
              <a:t> abgebildete Bauteils ist das </a:t>
            </a:r>
            <a:r>
              <a:rPr lang="de-DE" dirty="0" smtClean="0"/>
              <a:t>Detektormodul (Bild</a:t>
            </a:r>
            <a:r>
              <a:rPr lang="de-DE" baseline="0" dirty="0" smtClean="0"/>
              <a:t> von geschlossener Box).  Dieser besitzt außen lediglich vier </a:t>
            </a:r>
            <a:r>
              <a:rPr lang="de-DE" baseline="0" dirty="0" err="1" smtClean="0"/>
              <a:t>Photodioden</a:t>
            </a:r>
            <a:r>
              <a:rPr lang="de-DE" baseline="0" dirty="0" smtClean="0"/>
              <a:t>. </a:t>
            </a:r>
          </a:p>
          <a:p>
            <a:endParaRPr lang="de-DE" baseline="0" dirty="0" smtClean="0"/>
          </a:p>
          <a:p>
            <a:r>
              <a:rPr lang="de-DE" baseline="0" dirty="0" smtClean="0"/>
              <a:t>Innen besteht das Detektormodul nur aus zwei Stages (Explosionsbild). </a:t>
            </a:r>
          </a:p>
          <a:p>
            <a:endParaRPr lang="de-DE" baseline="0" dirty="0" smtClean="0"/>
          </a:p>
          <a:p>
            <a:r>
              <a:rPr lang="de-DE" baseline="0" dirty="0" smtClean="0"/>
              <a:t>Die unterste Stage besteht aus einem I2C AD-Wandler mit der dazugehörigen Verstärkerschaltung während auf der oberen Stage vier </a:t>
            </a:r>
            <a:r>
              <a:rPr lang="de-DE" baseline="0" dirty="0" err="1" smtClean="0"/>
              <a:t>Photodioden</a:t>
            </a:r>
            <a:r>
              <a:rPr lang="de-DE" baseline="0" dirty="0" smtClean="0"/>
              <a:t> </a:t>
            </a:r>
            <a:r>
              <a:rPr lang="de-DE" baseline="0" dirty="0" err="1" smtClean="0"/>
              <a:t>plaziert</a:t>
            </a:r>
            <a:r>
              <a:rPr lang="de-DE" baseline="0" dirty="0" smtClean="0"/>
              <a:t> sind. (Beide Bilder </a:t>
            </a:r>
            <a:r>
              <a:rPr lang="de-DE" baseline="0" dirty="0" err="1" smtClean="0"/>
              <a:t>aufeinmal</a:t>
            </a:r>
            <a:r>
              <a:rPr lang="de-DE" baseline="0" dirty="0" smtClean="0"/>
              <a:t> zeigen, alternativ auch hier kurzes Video).</a:t>
            </a:r>
          </a:p>
          <a:p>
            <a:endParaRPr lang="de-DE" baseline="0" dirty="0" smtClean="0"/>
          </a:p>
          <a:p>
            <a:r>
              <a:rPr lang="de-DE" baseline="0" dirty="0" smtClean="0"/>
              <a:t>Die Größe der Boxen können natürlich nach belieben vergrößert aber auch verkleinert werden. Da wir daran interessiert waren die Hand etwa 20cm von der Platte entfernt zu halten und Handneigungen gut zu detektieren, haben wir die Detektormodule relativ groß ausgelegt. Dadurch können Strahlreflexionen besser detektiert werden. </a:t>
            </a:r>
          </a:p>
          <a:p>
            <a:endParaRPr lang="de-DE" baseline="0" dirty="0" smtClean="0"/>
          </a:p>
          <a:p>
            <a:r>
              <a:rPr lang="de-DE" baseline="0" dirty="0" smtClean="0"/>
              <a:t>Im Folgenden möchten wir etwas näher auf die Software eingehen, welche für die Gestenerkennung zuständig ist. </a:t>
            </a:r>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6</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87352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Die Software besteht aus zwei verschiedenen</a:t>
            </a:r>
            <a:r>
              <a:rPr lang="de-DE" baseline="0" dirty="0" smtClean="0"/>
              <a:t> Phasen, einer Anlernphase und einem Live Betrieb. </a:t>
            </a:r>
          </a:p>
          <a:p>
            <a:r>
              <a:rPr lang="de-DE" baseline="0" dirty="0" smtClean="0"/>
              <a:t>In der Anlernphase wird das System einmalig antrainiert. Dabei kann das System individuell auf den Nutzer angepasst werden. Dafür werden verschiedene Trainingsdaten aufgenommen und durch die dazugehörige Geste </a:t>
            </a:r>
            <a:r>
              <a:rPr lang="de-DE" baseline="0" dirty="0" err="1" smtClean="0"/>
              <a:t>gelabelt</a:t>
            </a:r>
            <a:r>
              <a:rPr lang="de-DE" baseline="0" dirty="0" smtClean="0"/>
              <a:t>. </a:t>
            </a:r>
          </a:p>
          <a:p>
            <a:r>
              <a:rPr lang="de-DE" baseline="0" dirty="0" smtClean="0"/>
              <a:t>Später kann diese Anlernphase auch durch einen Sensorhandschuh weiter verfeinert werden. Dabei wertet man sowohl die Daten des Sensorhandschuhs als auch die der </a:t>
            </a:r>
            <a:r>
              <a:rPr lang="de-DE" baseline="0" dirty="0" err="1" smtClean="0"/>
              <a:t>Photodioden</a:t>
            </a:r>
            <a:r>
              <a:rPr lang="de-DE" baseline="0" dirty="0" smtClean="0"/>
              <a:t> aus und kann damit automatisch Reflexionsmuster und Handstellung miteinander koppeln. </a:t>
            </a:r>
          </a:p>
          <a:p>
            <a:r>
              <a:rPr lang="de-DE" baseline="0" dirty="0" smtClean="0"/>
              <a:t>Einen Prototypen des Sensorhandschuhs wurde von uns auch bereits fertiggestellt. </a:t>
            </a:r>
          </a:p>
          <a:p>
            <a:endParaRPr lang="de-DE" baseline="0" dirty="0" smtClean="0"/>
          </a:p>
          <a:p>
            <a:r>
              <a:rPr lang="de-DE" baseline="0" dirty="0" smtClean="0"/>
              <a:t>Nachdem das Modell trainiert wurde kann es auch ohne Sensorhandschuh in Betrieb genommen werden. </a:t>
            </a:r>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7</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60632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In der </a:t>
            </a:r>
            <a:r>
              <a:rPr lang="de-DE" dirty="0" err="1" smtClean="0"/>
              <a:t>Betriebphase</a:t>
            </a:r>
            <a:r>
              <a:rPr lang="de-DE" dirty="0" smtClean="0"/>
              <a:t> wird</a:t>
            </a:r>
            <a:r>
              <a:rPr lang="de-DE" baseline="0" dirty="0" smtClean="0"/>
              <a:t> das zuvor angelernte Modell benutzt, um die Reflexionsmuster </a:t>
            </a:r>
            <a:r>
              <a:rPr lang="de-DE" baseline="0" dirty="0" err="1" smtClean="0"/>
              <a:t>auszuwerden</a:t>
            </a:r>
            <a:r>
              <a:rPr lang="de-DE" baseline="0" dirty="0" smtClean="0"/>
              <a:t> und dadurch eine Geste zu bestimmen. </a:t>
            </a:r>
          </a:p>
          <a:p>
            <a:endParaRPr lang="de-DE" baseline="0" dirty="0" smtClean="0"/>
          </a:p>
          <a:p>
            <a:r>
              <a:rPr lang="de-DE" baseline="0" dirty="0" smtClean="0"/>
              <a:t>-- Gelaber von Daniel, was auch immer er erzählen will –</a:t>
            </a:r>
          </a:p>
          <a:p>
            <a:endParaRPr lang="de-DE" baseline="0" dirty="0" smtClean="0"/>
          </a:p>
          <a:p>
            <a:r>
              <a:rPr lang="de-DE" baseline="0" dirty="0" smtClean="0"/>
              <a:t>Dadurch wird ein beliebiges Endgerät gesteuert. </a:t>
            </a:r>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8</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27253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9</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30070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10</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371047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el_1/3 Foto">
  <p:cSld name="Titel_1/3 Foto">
    <p:spTree>
      <p:nvGrpSpPr>
        <p:cNvPr id="1" name="Shape 23"/>
        <p:cNvGrpSpPr/>
        <p:nvPr/>
      </p:nvGrpSpPr>
      <p:grpSpPr>
        <a:xfrm>
          <a:off x="0" y="0"/>
          <a:ext cx="0" cy="0"/>
          <a:chOff x="0" y="0"/>
          <a:chExt cx="0" cy="0"/>
        </a:xfrm>
      </p:grpSpPr>
      <p:pic>
        <p:nvPicPr>
          <p:cNvPr id="24" name="Shape 24"/>
          <p:cNvPicPr preferRelativeResize="0"/>
          <p:nvPr/>
        </p:nvPicPr>
        <p:blipFill rotWithShape="1">
          <a:blip r:embed="rId2" cstate="email">
            <a:alphaModFix/>
          </a:blip>
          <a:srcRect/>
          <a:stretch/>
        </p:blipFill>
        <p:spPr>
          <a:xfrm>
            <a:off x="0" y="1588"/>
            <a:ext cx="12192000" cy="2298700"/>
          </a:xfrm>
          <a:prstGeom prst="rect">
            <a:avLst/>
          </a:prstGeom>
          <a:noFill/>
          <a:ln>
            <a:noFill/>
          </a:ln>
        </p:spPr>
      </p:pic>
      <p:sp>
        <p:nvSpPr>
          <p:cNvPr id="25" name="Shape 25"/>
          <p:cNvSpPr txBox="1"/>
          <p:nvPr/>
        </p:nvSpPr>
        <p:spPr>
          <a:xfrm>
            <a:off x="-1703388" y="495300"/>
            <a:ext cx="1439863" cy="14779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DE" sz="1000" b="1" i="0" u="none" strike="noStrike" cap="none">
                <a:solidFill>
                  <a:schemeClr val="dk1"/>
                </a:solidFill>
                <a:latin typeface="Arial"/>
                <a:ea typeface="Arial"/>
                <a:cs typeface="Arial"/>
                <a:sym typeface="Arial"/>
              </a:rPr>
              <a:t>Bild zuschneiden unter:</a:t>
            </a:r>
            <a:endParaRPr/>
          </a:p>
          <a:p>
            <a:pPr marL="171450" marR="0" lvl="0" indent="-171450" algn="l" rtl="0">
              <a:spcBef>
                <a:spcPts val="0"/>
              </a:spcBef>
              <a:spcAft>
                <a:spcPts val="0"/>
              </a:spcAft>
              <a:buClr>
                <a:schemeClr val="dk1"/>
              </a:buClr>
              <a:buSzPts val="1000"/>
              <a:buFont typeface="Arial"/>
              <a:buChar char="-"/>
            </a:pPr>
            <a:r>
              <a:rPr lang="de-DE" sz="1000" b="0" i="0" u="none" strike="noStrike" cap="none">
                <a:solidFill>
                  <a:schemeClr val="dk1"/>
                </a:solidFill>
                <a:latin typeface="Arial"/>
                <a:ea typeface="Arial"/>
                <a:cs typeface="Arial"/>
                <a:sym typeface="Arial"/>
              </a:rPr>
              <a:t>Format</a:t>
            </a:r>
            <a:endParaRPr/>
          </a:p>
          <a:p>
            <a:pPr marL="171450" marR="0" lvl="0" indent="-171450" algn="l" rtl="0">
              <a:spcBef>
                <a:spcPts val="0"/>
              </a:spcBef>
              <a:spcAft>
                <a:spcPts val="0"/>
              </a:spcAft>
              <a:buClr>
                <a:schemeClr val="dk1"/>
              </a:buClr>
              <a:buSzPts val="1000"/>
              <a:buFont typeface="Arial"/>
              <a:buChar char="-"/>
            </a:pPr>
            <a:r>
              <a:rPr lang="de-DE" sz="1000" b="0" i="0" u="none" strike="noStrike" cap="none">
                <a:solidFill>
                  <a:schemeClr val="dk1"/>
                </a:solidFill>
                <a:latin typeface="Arial"/>
                <a:ea typeface="Arial"/>
                <a:cs typeface="Arial"/>
                <a:sym typeface="Arial"/>
              </a:rPr>
              <a:t>Zuschneiden</a:t>
            </a:r>
            <a:endParaRPr/>
          </a:p>
          <a:p>
            <a:pPr marL="171450" marR="0" lvl="0" indent="-171450" algn="l" rtl="0">
              <a:spcBef>
                <a:spcPts val="0"/>
              </a:spcBef>
              <a:spcAft>
                <a:spcPts val="0"/>
              </a:spcAft>
              <a:buClr>
                <a:schemeClr val="dk1"/>
              </a:buClr>
              <a:buSzPts val="1000"/>
              <a:buFont typeface="Arial"/>
              <a:buChar char="-"/>
            </a:pPr>
            <a:r>
              <a:rPr lang="de-DE" sz="1000" b="0" i="0" u="none" strike="noStrike" cap="none">
                <a:solidFill>
                  <a:schemeClr val="dk1"/>
                </a:solidFill>
                <a:latin typeface="Arial"/>
                <a:ea typeface="Arial"/>
                <a:cs typeface="Arial"/>
                <a:sym typeface="Arial"/>
              </a:rPr>
              <a:t>Zuschneidewerkzeug horizontal bis zur ersten oder zweiten Linie ziehen</a:t>
            </a:r>
            <a:endParaRPr/>
          </a:p>
        </p:txBody>
      </p:sp>
      <p:sp>
        <p:nvSpPr>
          <p:cNvPr id="26" name="Shape 26"/>
          <p:cNvSpPr txBox="1">
            <a:spLocks noGrp="1"/>
          </p:cNvSpPr>
          <p:nvPr>
            <p:ph type="ctrTitle"/>
          </p:nvPr>
        </p:nvSpPr>
        <p:spPr>
          <a:xfrm>
            <a:off x="384000" y="2487600"/>
            <a:ext cx="11484000" cy="5400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SzPts val="1400"/>
              <a:buNone/>
              <a:defRPr sz="3200" b="1" i="0" u="none" strike="noStrike" cap="none">
                <a:solidFill>
                  <a:schemeClr val="dk2"/>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27" name="Shape 27"/>
          <p:cNvSpPr txBox="1">
            <a:spLocks noGrp="1"/>
          </p:cNvSpPr>
          <p:nvPr>
            <p:ph type="subTitle" idx="1"/>
          </p:nvPr>
        </p:nvSpPr>
        <p:spPr>
          <a:xfrm>
            <a:off x="384000" y="2980800"/>
            <a:ext cx="11484000" cy="1655762"/>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2"/>
              </a:buClr>
              <a:buSzPts val="2000"/>
              <a:buFont typeface="Arial"/>
              <a:buNone/>
              <a:defRPr sz="2000" b="0" i="0" u="none" strike="noStrike" cap="none">
                <a:solidFill>
                  <a:schemeClr val="dk1"/>
                </a:solidFill>
                <a:latin typeface="Arial"/>
                <a:ea typeface="Arial"/>
                <a:cs typeface="Arial"/>
                <a:sym typeface="Arial"/>
              </a:defRPr>
            </a:lvl1pPr>
            <a:lvl2pPr marR="0" lvl="1" algn="ctr" rtl="0">
              <a:spcBef>
                <a:spcPts val="0"/>
              </a:spcBef>
              <a:spcAft>
                <a:spcPts val="0"/>
              </a:spcAft>
              <a:buClr>
                <a:schemeClr val="dk2"/>
              </a:buClr>
              <a:buSzPts val="2000"/>
              <a:buFont typeface="Noto Sans Symbols"/>
              <a:buNone/>
              <a:defRPr sz="2000" b="0" i="0" u="none" strike="noStrike" cap="none">
                <a:solidFill>
                  <a:schemeClr val="dk1"/>
                </a:solidFill>
                <a:latin typeface="Arial"/>
                <a:ea typeface="Arial"/>
                <a:cs typeface="Arial"/>
                <a:sym typeface="Arial"/>
              </a:defRPr>
            </a:lvl2pPr>
            <a:lvl3pPr marR="0" lvl="2" algn="ctr" rtl="0">
              <a:spcBef>
                <a:spcPts val="0"/>
              </a:spcBef>
              <a:spcAft>
                <a:spcPts val="0"/>
              </a:spcAft>
              <a:buClr>
                <a:schemeClr val="dk2"/>
              </a:buClr>
              <a:buSzPts val="1440"/>
              <a:buFont typeface="Noto Sans Symbols"/>
              <a:buNone/>
              <a:defRPr sz="1800" b="0" i="0" u="none" strike="noStrike" cap="none">
                <a:solidFill>
                  <a:schemeClr val="dk1"/>
                </a:solidFill>
                <a:latin typeface="Arial"/>
                <a:ea typeface="Arial"/>
                <a:cs typeface="Arial"/>
                <a:sym typeface="Arial"/>
              </a:defRPr>
            </a:lvl3pPr>
            <a:lvl4pPr marR="0" lvl="3" algn="ctr" rtl="0">
              <a:spcBef>
                <a:spcPts val="0"/>
              </a:spcBef>
              <a:spcAft>
                <a:spcPts val="0"/>
              </a:spcAft>
              <a:buClr>
                <a:schemeClr val="dk2"/>
              </a:buClr>
              <a:buSzPts val="1600"/>
              <a:buFont typeface="Arial"/>
              <a:buNone/>
              <a:defRPr sz="1600" b="0" i="0" u="none" strike="noStrike" cap="none">
                <a:solidFill>
                  <a:schemeClr val="dk1"/>
                </a:solidFill>
                <a:latin typeface="Arial"/>
                <a:ea typeface="Arial"/>
                <a:cs typeface="Arial"/>
                <a:sym typeface="Arial"/>
              </a:defRPr>
            </a:lvl4pPr>
            <a:lvl5pPr marR="0" lvl="4" algn="ctr" rtl="0">
              <a:lnSpc>
                <a:spcPct val="90000"/>
              </a:lnSpc>
              <a:spcBef>
                <a:spcPts val="0"/>
              </a:spcBef>
              <a:spcAft>
                <a:spcPts val="0"/>
              </a:spcAft>
              <a:buClr>
                <a:schemeClr val="dk2"/>
              </a:buClr>
              <a:buSzPts val="1600"/>
              <a:buFont typeface="Arial"/>
              <a:buNone/>
              <a:defRPr sz="1600" b="0" i="0" u="none" strike="noStrike" cap="none">
                <a:solidFill>
                  <a:schemeClr val="dk1"/>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pic>
        <p:nvPicPr>
          <p:cNvPr id="28" name="Shape 28"/>
          <p:cNvPicPr preferRelativeResize="0"/>
          <p:nvPr/>
        </p:nvPicPr>
        <p:blipFill rotWithShape="1">
          <a:blip r:embed="rId3" cstate="email">
            <a:alphaModFix/>
          </a:blip>
          <a:srcRect/>
          <a:stretch/>
        </p:blipFill>
        <p:spPr>
          <a:xfrm>
            <a:off x="6998400" y="6249600"/>
            <a:ext cx="1517215" cy="414000"/>
          </a:xfrm>
          <a:prstGeom prst="rect">
            <a:avLst/>
          </a:prstGeom>
          <a:noFill/>
          <a:ln>
            <a:noFill/>
          </a:ln>
        </p:spPr>
      </p:pic>
      <p:pic>
        <p:nvPicPr>
          <p:cNvPr id="29" name="Shape 29"/>
          <p:cNvPicPr preferRelativeResize="0"/>
          <p:nvPr/>
        </p:nvPicPr>
        <p:blipFill rotWithShape="1">
          <a:blip r:embed="rId4" cstate="email">
            <a:alphaModFix/>
          </a:blip>
          <a:srcRect/>
          <a:stretch/>
        </p:blipFill>
        <p:spPr>
          <a:xfrm>
            <a:off x="8798400" y="6044400"/>
            <a:ext cx="3179066" cy="813600"/>
          </a:xfrm>
          <a:prstGeom prst="rect">
            <a:avLst/>
          </a:prstGeom>
          <a:noFill/>
          <a:ln>
            <a:noFill/>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halt_Aufzählung" userDrawn="1">
  <p:cSld name="Inhalt_Aufzählung">
    <p:spTree>
      <p:nvGrpSpPr>
        <p:cNvPr id="1" name="Shape 49"/>
        <p:cNvGrpSpPr/>
        <p:nvPr/>
      </p:nvGrpSpPr>
      <p:grpSpPr>
        <a:xfrm>
          <a:off x="0" y="0"/>
          <a:ext cx="0" cy="0"/>
          <a:chOff x="0" y="0"/>
          <a:chExt cx="0" cy="0"/>
        </a:xfrm>
      </p:grpSpPr>
      <p:sp>
        <p:nvSpPr>
          <p:cNvPr id="50" name="Shape 50"/>
          <p:cNvSpPr txBox="1">
            <a:spLocks noGrp="1"/>
          </p:cNvSpPr>
          <p:nvPr>
            <p:ph type="body" idx="1"/>
          </p:nvPr>
        </p:nvSpPr>
        <p:spPr>
          <a:xfrm>
            <a:off x="373038" y="1684800"/>
            <a:ext cx="11484000" cy="3193200"/>
          </a:xfrm>
          <a:prstGeom prst="rect">
            <a:avLst/>
          </a:prstGeom>
          <a:noFill/>
          <a:ln>
            <a:noFill/>
          </a:ln>
        </p:spPr>
        <p:txBody>
          <a:bodyPr spcFirstLastPara="1" wrap="square" lIns="91425" tIns="91425" rIns="91425" bIns="91425" anchor="t" anchorCtr="0"/>
          <a:lstStyle>
            <a:lvl1pPr marL="457200" marR="0" lvl="0" indent="-342900" algn="l" rtl="0">
              <a:spcBef>
                <a:spcPts val="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spcBef>
                <a:spcPts val="0"/>
              </a:spcBef>
              <a:spcAft>
                <a:spcPts val="0"/>
              </a:spcAft>
              <a:buClr>
                <a:schemeClr val="dk2"/>
              </a:buClr>
              <a:buSzPts val="1600"/>
              <a:buFont typeface="Noto Sans Symbols"/>
              <a:buChar char="−"/>
              <a:defRPr sz="1600" b="0" i="0" u="none" strike="noStrike" cap="none">
                <a:solidFill>
                  <a:schemeClr val="dk1"/>
                </a:solidFill>
                <a:latin typeface="Arial"/>
                <a:ea typeface="Arial"/>
                <a:cs typeface="Arial"/>
                <a:sym typeface="Arial"/>
              </a:defRPr>
            </a:lvl2pPr>
            <a:lvl3pPr marL="1371600" marR="0" lvl="2" indent="-309880" algn="l" rtl="0">
              <a:spcBef>
                <a:spcPts val="0"/>
              </a:spcBef>
              <a:spcAft>
                <a:spcPts val="0"/>
              </a:spcAft>
              <a:buClr>
                <a:schemeClr val="dk2"/>
              </a:buClr>
              <a:buSzPts val="128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1" name="Shape 51"/>
          <p:cNvSpPr txBox="1">
            <a:spLocks noGrp="1"/>
          </p:cNvSpPr>
          <p:nvPr>
            <p:ph type="title"/>
          </p:nvPr>
        </p:nvSpPr>
        <p:spPr>
          <a:xfrm>
            <a:off x="384000" y="201600"/>
            <a:ext cx="11484000" cy="5436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SzPts val="1400"/>
              <a:buNone/>
              <a:defRPr sz="2000" b="1" i="0" u="none" strike="noStrike" cap="none">
                <a:solidFill>
                  <a:schemeClr val="dk2"/>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2"/>
          </p:nvPr>
        </p:nvSpPr>
        <p:spPr>
          <a:xfrm>
            <a:off x="384000" y="1152000"/>
            <a:ext cx="11484000" cy="252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2"/>
              </a:buClr>
              <a:buSzPts val="2000"/>
              <a:buFont typeface="Arial"/>
              <a:buNone/>
              <a:defRPr sz="2000" b="1" i="0" u="none" strike="noStrike" cap="none">
                <a:solidFill>
                  <a:schemeClr val="dk1"/>
                </a:solidFill>
                <a:latin typeface="Arial"/>
                <a:ea typeface="Arial"/>
                <a:cs typeface="Arial"/>
                <a:sym typeface="Arial"/>
              </a:defRPr>
            </a:lvl1pPr>
            <a:lvl2pPr marL="914400" marR="0" lvl="1" indent="-342900" algn="l" rtl="0">
              <a:spcBef>
                <a:spcPts val="0"/>
              </a:spcBef>
              <a:spcAft>
                <a:spcPts val="0"/>
              </a:spcAft>
              <a:buClr>
                <a:schemeClr val="dk2"/>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9880" algn="l" rtl="0">
              <a:spcBef>
                <a:spcPts val="0"/>
              </a:spcBef>
              <a:spcAft>
                <a:spcPts val="0"/>
              </a:spcAft>
              <a:buClr>
                <a:schemeClr val="dk2"/>
              </a:buClr>
              <a:buSzPts val="128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0"/>
              </a:spcBef>
              <a:spcAft>
                <a:spcPts val="0"/>
              </a:spcAft>
              <a:buClr>
                <a:schemeClr val="dk2"/>
              </a:buClr>
              <a:buSzPts val="1600"/>
              <a:buFont typeface="Noto Sans Symbols"/>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Abschlussfolie">
  <p:cSld name="Abschlussfolie">
    <p:spTree>
      <p:nvGrpSpPr>
        <p:cNvPr id="1" name="Shape 70"/>
        <p:cNvGrpSpPr/>
        <p:nvPr/>
      </p:nvGrpSpPr>
      <p:grpSpPr>
        <a:xfrm>
          <a:off x="0" y="0"/>
          <a:ext cx="0" cy="0"/>
          <a:chOff x="0" y="0"/>
          <a:chExt cx="0" cy="0"/>
        </a:xfrm>
      </p:grpSpPr>
      <p:sp>
        <p:nvSpPr>
          <p:cNvPr id="71" name="Shape 71"/>
          <p:cNvSpPr txBox="1"/>
          <p:nvPr/>
        </p:nvSpPr>
        <p:spPr>
          <a:xfrm>
            <a:off x="382588" y="2487613"/>
            <a:ext cx="11483975" cy="1079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de-DE" sz="3200" b="1" i="0" u="none" strike="noStrike" cap="none">
                <a:solidFill>
                  <a:schemeClr val="dk2"/>
                </a:solidFill>
                <a:latin typeface="Arial"/>
                <a:ea typeface="Arial"/>
                <a:cs typeface="Arial"/>
                <a:sym typeface="Arial"/>
              </a:rPr>
              <a:t>Vielen Dank</a:t>
            </a:r>
            <a:br>
              <a:rPr lang="de-DE" sz="3200" b="1" i="0" u="none" strike="noStrike" cap="none">
                <a:solidFill>
                  <a:schemeClr val="dk2"/>
                </a:solidFill>
                <a:latin typeface="Arial"/>
                <a:ea typeface="Arial"/>
                <a:cs typeface="Arial"/>
                <a:sym typeface="Arial"/>
              </a:rPr>
            </a:br>
            <a:r>
              <a:rPr lang="de-DE" sz="3200" b="1" i="0" u="none" strike="noStrike" cap="none">
                <a:solidFill>
                  <a:schemeClr val="dk2"/>
                </a:solidFill>
                <a:latin typeface="Arial"/>
                <a:ea typeface="Arial"/>
                <a:cs typeface="Arial"/>
                <a:sym typeface="Arial"/>
              </a:rPr>
              <a:t>für Ihre Aufmerksamkeit</a:t>
            </a:r>
            <a:endParaRPr sz="3200" b="1" i="0" u="none" strike="noStrike" cap="none">
              <a:solidFill>
                <a:schemeClr val="dk2"/>
              </a:solidFill>
              <a:latin typeface="Arial"/>
              <a:ea typeface="Arial"/>
              <a:cs typeface="Arial"/>
              <a:sym typeface="Arial"/>
            </a:endParaRPr>
          </a:p>
        </p:txBody>
      </p:sp>
      <p:cxnSp>
        <p:nvCxnSpPr>
          <p:cNvPr id="72" name="Shape 72"/>
          <p:cNvCxnSpPr/>
          <p:nvPr/>
        </p:nvCxnSpPr>
        <p:spPr>
          <a:xfrm>
            <a:off x="360363" y="6040438"/>
            <a:ext cx="11483975" cy="0"/>
          </a:xfrm>
          <a:prstGeom prst="straightConnector1">
            <a:avLst/>
          </a:prstGeom>
          <a:noFill/>
          <a:ln w="9525" cap="flat" cmpd="sng">
            <a:solidFill>
              <a:schemeClr val="dk1"/>
            </a:solidFill>
            <a:prstDash val="solid"/>
            <a:miter lim="800000"/>
            <a:headEnd type="none" w="sm" len="sm"/>
            <a:tailEnd type="none" w="sm" len="sm"/>
          </a:ln>
        </p:spPr>
      </p:cxnSp>
      <p:sp>
        <p:nvSpPr>
          <p:cNvPr id="73" name="Shape 73"/>
          <p:cNvSpPr txBox="1">
            <a:spLocks noGrp="1"/>
          </p:cNvSpPr>
          <p:nvPr>
            <p:ph type="body" idx="1"/>
          </p:nvPr>
        </p:nvSpPr>
        <p:spPr>
          <a:xfrm>
            <a:off x="384000" y="3988800"/>
            <a:ext cx="11484000" cy="1656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2"/>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chemeClr val="dk2"/>
              </a:buClr>
              <a:buSzPts val="1800"/>
              <a:buFont typeface="Noto Sans Symbols"/>
              <a:buNone/>
              <a:defRPr sz="18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chemeClr val="dk2"/>
              </a:buClr>
              <a:buSzPts val="1440"/>
              <a:buFont typeface="Noto Sans Symbols"/>
              <a:buNone/>
              <a:defRPr sz="18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chemeClr val="dk2"/>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l" rtl="0">
              <a:lnSpc>
                <a:spcPct val="90000"/>
              </a:lnSpc>
              <a:spcBef>
                <a:spcPts val="0"/>
              </a:spcBef>
              <a:spcAft>
                <a:spcPts val="0"/>
              </a:spcAft>
              <a:buClr>
                <a:schemeClr val="dk2"/>
              </a:buClr>
              <a:buSzPts val="1800"/>
              <a:buFont typeface="Arial"/>
              <a:buNone/>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74" name="Shape 74"/>
          <p:cNvPicPr preferRelativeResize="0"/>
          <p:nvPr/>
        </p:nvPicPr>
        <p:blipFill rotWithShape="1">
          <a:blip r:embed="rId2" cstate="email">
            <a:alphaModFix/>
          </a:blip>
          <a:srcRect/>
          <a:stretch/>
        </p:blipFill>
        <p:spPr>
          <a:xfrm>
            <a:off x="6998400" y="6249600"/>
            <a:ext cx="1517215" cy="414000"/>
          </a:xfrm>
          <a:prstGeom prst="rect">
            <a:avLst/>
          </a:prstGeom>
          <a:noFill/>
          <a:ln>
            <a:noFill/>
          </a:ln>
        </p:spPr>
      </p:pic>
      <p:pic>
        <p:nvPicPr>
          <p:cNvPr id="75" name="Shape 75"/>
          <p:cNvPicPr preferRelativeResize="0"/>
          <p:nvPr/>
        </p:nvPicPr>
        <p:blipFill rotWithShape="1">
          <a:blip r:embed="rId3" cstate="email">
            <a:alphaModFix/>
          </a:blip>
          <a:srcRect/>
          <a:stretch/>
        </p:blipFill>
        <p:spPr>
          <a:xfrm>
            <a:off x="8798400" y="6044400"/>
            <a:ext cx="3179066" cy="813600"/>
          </a:xfrm>
          <a:prstGeom prst="rect">
            <a:avLst/>
          </a:prstGeom>
          <a:noFill/>
          <a:ln>
            <a:noFill/>
          </a:ln>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p:nvPr/>
        </p:nvSpPr>
        <p:spPr>
          <a:xfrm>
            <a:off x="1195388" y="6227763"/>
            <a:ext cx="5624512" cy="63023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900" b="0" i="0" u="none" strike="noStrike" cap="none" dirty="0" err="1" smtClean="0">
                <a:solidFill>
                  <a:schemeClr val="dk2"/>
                </a:solidFill>
                <a:latin typeface="Arial"/>
                <a:ea typeface="Arial"/>
                <a:cs typeface="Arial"/>
                <a:sym typeface="Arial"/>
              </a:rPr>
              <a:t>Gestikulaser</a:t>
            </a:r>
            <a:r>
              <a:rPr lang="de-DE" sz="900" b="0" i="0" u="none" strike="noStrike" cap="none" dirty="0" smtClean="0">
                <a:solidFill>
                  <a:schemeClr val="dk2"/>
                </a:solidFill>
                <a:latin typeface="Arial"/>
                <a:ea typeface="Arial"/>
                <a:cs typeface="Arial"/>
                <a:sym typeface="Arial"/>
              </a:rPr>
              <a:t> – Die neue</a:t>
            </a:r>
            <a:r>
              <a:rPr lang="de-DE" sz="900" b="0" i="0" u="none" strike="noStrike" cap="none" baseline="0" dirty="0" smtClean="0">
                <a:solidFill>
                  <a:schemeClr val="dk2"/>
                </a:solidFill>
                <a:latin typeface="Arial"/>
                <a:ea typeface="Arial"/>
                <a:cs typeface="Arial"/>
                <a:sym typeface="Arial"/>
              </a:rPr>
              <a:t> Möglichkeit der Gestenerkennung</a:t>
            </a:r>
            <a:r>
              <a:rPr lang="de-DE" sz="900" b="0" i="0" u="none" strike="noStrike" cap="none" dirty="0" smtClean="0">
                <a:solidFill>
                  <a:schemeClr val="dk2"/>
                </a:solidFill>
                <a:latin typeface="Arial"/>
                <a:ea typeface="Arial"/>
                <a:cs typeface="Arial"/>
                <a:sym typeface="Arial"/>
              </a:rPr>
              <a:t> |  Christoph Behr,</a:t>
            </a:r>
            <a:r>
              <a:rPr lang="de-DE" sz="900" b="0" i="0" u="none" strike="noStrike" cap="none" baseline="0" dirty="0" smtClean="0">
                <a:solidFill>
                  <a:schemeClr val="dk2"/>
                </a:solidFill>
                <a:latin typeface="Arial"/>
                <a:ea typeface="Arial"/>
                <a:cs typeface="Arial"/>
                <a:sym typeface="Arial"/>
              </a:rPr>
              <a:t> Cailing Fu, Nicole </a:t>
            </a:r>
            <a:r>
              <a:rPr lang="de-DE" sz="900" b="0" i="0" u="none" strike="noStrike" cap="none" baseline="0" dirty="0" err="1" smtClean="0">
                <a:solidFill>
                  <a:schemeClr val="dk2"/>
                </a:solidFill>
                <a:latin typeface="Arial"/>
                <a:ea typeface="Arial"/>
                <a:cs typeface="Arial"/>
                <a:sym typeface="Arial"/>
              </a:rPr>
              <a:t>Grubert</a:t>
            </a:r>
            <a:r>
              <a:rPr lang="de-DE" sz="900" b="0" i="0" u="none" strike="noStrike" cap="none" baseline="0" dirty="0" smtClean="0">
                <a:solidFill>
                  <a:schemeClr val="dk2"/>
                </a:solidFill>
                <a:latin typeface="Arial"/>
                <a:ea typeface="Arial"/>
                <a:cs typeface="Arial"/>
                <a:sym typeface="Arial"/>
              </a:rPr>
              <a:t>, Daniel Wolff</a:t>
            </a:r>
            <a:r>
              <a:rPr lang="de-DE" sz="900" b="0" i="0" u="none" strike="noStrike" cap="none" dirty="0" smtClean="0">
                <a:solidFill>
                  <a:schemeClr val="dk2"/>
                </a:solidFill>
                <a:latin typeface="Arial"/>
                <a:ea typeface="Arial"/>
                <a:cs typeface="Arial"/>
                <a:sym typeface="Arial"/>
              </a:rPr>
              <a:t>  </a:t>
            </a:r>
            <a:r>
              <a:rPr lang="de-DE" sz="900" b="0" i="0" u="none" strike="noStrike" cap="none" dirty="0">
                <a:solidFill>
                  <a:schemeClr val="dk2"/>
                </a:solidFill>
                <a:latin typeface="Arial"/>
                <a:ea typeface="Arial"/>
                <a:cs typeface="Arial"/>
                <a:sym typeface="Arial"/>
              </a:rPr>
              <a:t>| </a:t>
            </a:r>
            <a:r>
              <a:rPr lang="de-DE" sz="900" b="0" i="0" u="none" strike="noStrike" cap="none" dirty="0" smtClean="0">
                <a:solidFill>
                  <a:schemeClr val="dk2"/>
                </a:solidFill>
                <a:latin typeface="Arial"/>
                <a:ea typeface="Arial"/>
                <a:cs typeface="Arial"/>
                <a:sym typeface="Arial"/>
              </a:rPr>
              <a:t>Institut</a:t>
            </a:r>
            <a:r>
              <a:rPr lang="de-DE" sz="900" b="0" i="0" u="none" strike="noStrike" cap="none" baseline="0" dirty="0" smtClean="0">
                <a:solidFill>
                  <a:schemeClr val="dk2"/>
                </a:solidFill>
                <a:latin typeface="Arial"/>
                <a:ea typeface="Arial"/>
                <a:cs typeface="Arial"/>
                <a:sym typeface="Arial"/>
              </a:rPr>
              <a:t> für Technologie Optischer Systeme </a:t>
            </a:r>
            <a:r>
              <a:rPr lang="de-DE" sz="900" b="0" i="0" u="none" strike="noStrike" cap="none" dirty="0" smtClean="0">
                <a:solidFill>
                  <a:schemeClr val="dk2"/>
                </a:solidFill>
                <a:latin typeface="Arial"/>
                <a:ea typeface="Arial"/>
                <a:cs typeface="Arial"/>
                <a:sym typeface="Arial"/>
              </a:rPr>
              <a:t>|  16.11.2018</a:t>
            </a:r>
            <a:endParaRPr sz="900" b="0" i="0" u="none" strike="noStrike" cap="none" dirty="0">
              <a:solidFill>
                <a:schemeClr val="dk2"/>
              </a:solidFill>
              <a:latin typeface="Arial"/>
              <a:ea typeface="Arial"/>
              <a:cs typeface="Arial"/>
              <a:sym typeface="Arial"/>
            </a:endParaRPr>
          </a:p>
          <a:p>
            <a:pPr marL="0" marR="0" lvl="0" indent="0" algn="l" rtl="0">
              <a:spcBef>
                <a:spcPts val="0"/>
              </a:spcBef>
              <a:spcAft>
                <a:spcPts val="0"/>
              </a:spcAft>
              <a:buNone/>
            </a:pPr>
            <a:endParaRPr sz="900" b="0" i="0" u="none" strike="noStrike" cap="none" dirty="0">
              <a:solidFill>
                <a:schemeClr val="dk2"/>
              </a:solidFill>
              <a:latin typeface="Arial"/>
              <a:ea typeface="Arial"/>
              <a:cs typeface="Arial"/>
              <a:sym typeface="Arial"/>
            </a:endParaRPr>
          </a:p>
        </p:txBody>
      </p:sp>
      <p:cxnSp>
        <p:nvCxnSpPr>
          <p:cNvPr id="11" name="Shape 11"/>
          <p:cNvCxnSpPr/>
          <p:nvPr/>
        </p:nvCxnSpPr>
        <p:spPr>
          <a:xfrm>
            <a:off x="360363" y="814388"/>
            <a:ext cx="11483975" cy="0"/>
          </a:xfrm>
          <a:prstGeom prst="straightConnector1">
            <a:avLst/>
          </a:prstGeom>
          <a:noFill/>
          <a:ln w="9525" cap="flat" cmpd="sng">
            <a:solidFill>
              <a:schemeClr val="dk1"/>
            </a:solidFill>
            <a:prstDash val="solid"/>
            <a:miter lim="800000"/>
            <a:headEnd type="none" w="sm" len="sm"/>
            <a:tailEnd type="none" w="sm" len="sm"/>
          </a:ln>
        </p:spPr>
      </p:cxnSp>
      <p:cxnSp>
        <p:nvCxnSpPr>
          <p:cNvPr id="12" name="Shape 12"/>
          <p:cNvCxnSpPr/>
          <p:nvPr/>
        </p:nvCxnSpPr>
        <p:spPr>
          <a:xfrm>
            <a:off x="360363" y="6040438"/>
            <a:ext cx="11483975" cy="0"/>
          </a:xfrm>
          <a:prstGeom prst="straightConnector1">
            <a:avLst/>
          </a:prstGeom>
          <a:noFill/>
          <a:ln w="9525" cap="flat" cmpd="sng">
            <a:solidFill>
              <a:schemeClr val="dk1"/>
            </a:solidFill>
            <a:prstDash val="solid"/>
            <a:miter lim="800000"/>
            <a:headEnd type="none" w="sm" len="sm"/>
            <a:tailEnd type="none" w="sm" len="sm"/>
          </a:ln>
        </p:spPr>
      </p:cxnSp>
      <p:sp>
        <p:nvSpPr>
          <p:cNvPr id="13" name="Shape 13"/>
          <p:cNvSpPr txBox="1"/>
          <p:nvPr/>
        </p:nvSpPr>
        <p:spPr>
          <a:xfrm>
            <a:off x="-1784350" y="5073650"/>
            <a:ext cx="1668462" cy="17843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DE" sz="1000" b="1" i="0" u="none" strike="noStrike" cap="none">
                <a:solidFill>
                  <a:schemeClr val="dk1"/>
                </a:solidFill>
                <a:latin typeface="Arial"/>
                <a:ea typeface="Arial"/>
                <a:cs typeface="Arial"/>
                <a:sym typeface="Arial"/>
              </a:rPr>
              <a:t>Fußzeile anpassen:</a:t>
            </a: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de-DE" sz="1000" b="0" i="0" u="none" strike="noStrike" cap="none">
                <a:solidFill>
                  <a:schemeClr val="dk1"/>
                </a:solidFill>
                <a:latin typeface="Arial"/>
                <a:ea typeface="Arial"/>
                <a:cs typeface="Arial"/>
                <a:sym typeface="Arial"/>
              </a:rPr>
              <a:t>Zum Anpassen der Fußzeile unter Karteireiter Ansicht &gt; auf Folienmaster klicken. Links in der Übersicht auf die oberste Folie scrollen und dort in die Fußzeile klicken. So wird der Text automatisch auf allen Seiten angepasst.</a:t>
            </a:r>
            <a:endParaRPr sz="1000" b="1" i="0" u="none" strike="noStrike" cap="none">
              <a:solidFill>
                <a:schemeClr val="dk1"/>
              </a:solidFill>
              <a:latin typeface="Arial"/>
              <a:ea typeface="Arial"/>
              <a:cs typeface="Arial"/>
              <a:sym typeface="Arial"/>
            </a:endParaRPr>
          </a:p>
        </p:txBody>
      </p:sp>
      <p:sp>
        <p:nvSpPr>
          <p:cNvPr id="14" name="Shape 14"/>
          <p:cNvSpPr txBox="1"/>
          <p:nvPr/>
        </p:nvSpPr>
        <p:spPr>
          <a:xfrm>
            <a:off x="360363" y="6227763"/>
            <a:ext cx="730250" cy="39528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fld id="{00000000-1234-1234-1234-123412341234}" type="slidenum">
              <a:rPr lang="de-DE" sz="900" b="0" i="0" u="none" strike="noStrike" cap="none">
                <a:solidFill>
                  <a:schemeClr val="dk2"/>
                </a:solidFill>
                <a:latin typeface="Arial"/>
                <a:ea typeface="Arial"/>
                <a:cs typeface="Arial"/>
                <a:sym typeface="Arial"/>
              </a:rPr>
              <a:pPr marL="0" marR="0" lvl="0" indent="0" algn="l" rtl="0">
                <a:spcBef>
                  <a:spcPts val="0"/>
                </a:spcBef>
                <a:spcAft>
                  <a:spcPts val="0"/>
                </a:spcAft>
                <a:buNone/>
              </a:pPr>
              <a:t>‹Nr.›</a:t>
            </a:fld>
            <a:endParaRPr sz="900" b="0" i="0" u="none" strike="noStrike" cap="none" dirty="0">
              <a:solidFill>
                <a:schemeClr val="dk2"/>
              </a:solidFill>
              <a:latin typeface="Arial"/>
              <a:ea typeface="Arial"/>
              <a:cs typeface="Arial"/>
              <a:sym typeface="Arial"/>
            </a:endParaRPr>
          </a:p>
        </p:txBody>
      </p:sp>
      <p:pic>
        <p:nvPicPr>
          <p:cNvPr id="15" name="Shape 15"/>
          <p:cNvPicPr preferRelativeResize="0"/>
          <p:nvPr/>
        </p:nvPicPr>
        <p:blipFill rotWithShape="1">
          <a:blip r:embed="rId5" cstate="email">
            <a:alphaModFix/>
          </a:blip>
          <a:srcRect/>
          <a:stretch/>
        </p:blipFill>
        <p:spPr>
          <a:xfrm>
            <a:off x="6998400" y="6249600"/>
            <a:ext cx="1517215" cy="414000"/>
          </a:xfrm>
          <a:prstGeom prst="rect">
            <a:avLst/>
          </a:prstGeom>
          <a:noFill/>
          <a:ln>
            <a:noFill/>
          </a:ln>
        </p:spPr>
      </p:pic>
      <p:pic>
        <p:nvPicPr>
          <p:cNvPr id="16" name="Shape 16"/>
          <p:cNvPicPr preferRelativeResize="0"/>
          <p:nvPr/>
        </p:nvPicPr>
        <p:blipFill rotWithShape="1">
          <a:blip r:embed="rId6" cstate="email">
            <a:alphaModFix/>
          </a:blip>
          <a:srcRect/>
          <a:stretch/>
        </p:blipFill>
        <p:spPr>
          <a:xfrm>
            <a:off x="8798400" y="6044400"/>
            <a:ext cx="3179066" cy="813600"/>
          </a:xfrm>
          <a:prstGeom prst="rect">
            <a:avLst/>
          </a:prstGeom>
          <a:noFill/>
          <a:ln>
            <a:noFill/>
          </a:ln>
        </p:spPr>
      </p:pic>
      <p:pic>
        <p:nvPicPr>
          <p:cNvPr id="2" name="Grafik 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309215" y="-2157"/>
            <a:ext cx="668251" cy="816545"/>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3" r:id="rId2"/>
    <p:sldLayoutId id="2147483658" r:id="rId3"/>
  </p:sldLayoutIdLst>
  <p:timing>
    <p:tnLst>
      <p:par>
        <p:cTn id="1" dur="indefinite" restart="never" nodeType="tmRoot"/>
      </p:par>
    </p:tnLst>
  </p:timing>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wmv"/><Relationship Id="rId1" Type="http://schemas.openxmlformats.org/officeDocument/2006/relationships/video" Target="NULL" TargetMode="External"/><Relationship Id="rId5" Type="http://schemas.openxmlformats.org/officeDocument/2006/relationships/image" Target="../media/image13.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1.png"/><Relationship Id="rId7"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205870" y="3429855"/>
            <a:ext cx="7765313" cy="1132316"/>
          </a:xfrm>
          <a:prstGeom prst="rect">
            <a:avLst/>
          </a:prstGeom>
          <a:noFill/>
          <a:ln>
            <a:noFill/>
          </a:ln>
        </p:spPr>
        <p:txBody>
          <a:bodyPr spcFirstLastPara="1" wrap="square" lIns="0" tIns="0" rIns="0" bIns="0" anchor="t" anchorCtr="0">
            <a:noAutofit/>
          </a:bodyPr>
          <a:lstStyle/>
          <a:p>
            <a:pPr lvl="0" algn="ctr"/>
            <a:r>
              <a:rPr lang="de-DE" b="0" dirty="0"/>
              <a:t>Die neue Möglichkeit der Gestenerkennung</a:t>
            </a:r>
            <a:endParaRPr sz="3200" b="1" i="0" u="none" strike="noStrike" cap="none" dirty="0">
              <a:solidFill>
                <a:schemeClr val="dk2"/>
              </a:solidFill>
              <a:latin typeface="Arial"/>
              <a:ea typeface="Arial"/>
              <a:cs typeface="Arial"/>
              <a:sym typeface="Arial"/>
            </a:endParaRPr>
          </a:p>
        </p:txBody>
      </p:sp>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9710" y="0"/>
            <a:ext cx="4372289" cy="5342562"/>
          </a:xfrm>
          <a:prstGeom prst="rect">
            <a:avLst/>
          </a:prstGeom>
        </p:spPr>
      </p:pic>
      <p:sp>
        <p:nvSpPr>
          <p:cNvPr id="6" name="Untertitel 4"/>
          <p:cNvSpPr>
            <a:spLocks noGrp="1"/>
          </p:cNvSpPr>
          <p:nvPr>
            <p:ph type="subTitle" idx="1"/>
          </p:nvPr>
        </p:nvSpPr>
        <p:spPr>
          <a:xfrm>
            <a:off x="387372" y="5081460"/>
            <a:ext cx="3936273" cy="1398362"/>
          </a:xfrm>
        </p:spPr>
        <p:txBody>
          <a:bodyPr/>
          <a:lstStyle/>
          <a:p>
            <a:r>
              <a:rPr lang="de-DE" sz="1600" dirty="0" smtClean="0"/>
              <a:t>Von:</a:t>
            </a:r>
          </a:p>
          <a:p>
            <a:r>
              <a:rPr lang="de-DE" sz="1600" dirty="0" smtClean="0"/>
              <a:t>Christoph Behr, </a:t>
            </a:r>
          </a:p>
          <a:p>
            <a:r>
              <a:rPr lang="de-DE" sz="1600" dirty="0" smtClean="0"/>
              <a:t>Cailing Fu, </a:t>
            </a:r>
          </a:p>
          <a:p>
            <a:r>
              <a:rPr lang="de-DE" sz="1600" dirty="0" smtClean="0"/>
              <a:t>Nicole </a:t>
            </a:r>
            <a:r>
              <a:rPr lang="de-DE" sz="1600" dirty="0" err="1" smtClean="0"/>
              <a:t>Grubert</a:t>
            </a:r>
            <a:r>
              <a:rPr lang="de-DE" sz="1600" dirty="0" smtClean="0"/>
              <a:t> </a:t>
            </a:r>
          </a:p>
          <a:p>
            <a:r>
              <a:rPr lang="de-DE" sz="1600" dirty="0" smtClean="0"/>
              <a:t>und Daniel Wolff </a:t>
            </a:r>
          </a:p>
        </p:txBody>
      </p:sp>
      <p:sp>
        <p:nvSpPr>
          <p:cNvPr id="5" name="Rechteck 4"/>
          <p:cNvSpPr/>
          <p:nvPr/>
        </p:nvSpPr>
        <p:spPr>
          <a:xfrm>
            <a:off x="0" y="0"/>
            <a:ext cx="7971183" cy="2649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34" y="1020333"/>
            <a:ext cx="7971183" cy="229854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Anwendungsmöglichkeiten</a:t>
            </a:r>
            <a:endParaRPr lang="de-DE" dirty="0"/>
          </a:p>
        </p:txBody>
      </p:sp>
      <p:sp>
        <p:nvSpPr>
          <p:cNvPr id="17" name="Ellipse 16"/>
          <p:cNvSpPr/>
          <p:nvPr/>
        </p:nvSpPr>
        <p:spPr>
          <a:xfrm>
            <a:off x="5498816" y="2893998"/>
            <a:ext cx="1512276" cy="90353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chemeClr val="tx1"/>
                </a:solidFill>
              </a:rPr>
              <a:t>Beispiele</a:t>
            </a:r>
          </a:p>
        </p:txBody>
      </p:sp>
      <p:pic>
        <p:nvPicPr>
          <p:cNvPr id="18" name="Grafik 17"/>
          <p:cNvPicPr>
            <a:picLocks noChangeAspect="1"/>
          </p:cNvPicPr>
          <p:nvPr/>
        </p:nvPicPr>
        <p:blipFill rotWithShape="1">
          <a:blip r:embed="rId3">
            <a:extLst>
              <a:ext uri="{28A0092B-C50C-407E-A947-70E740481C1C}">
                <a14:useLocalDpi xmlns:a14="http://schemas.microsoft.com/office/drawing/2010/main" val="0"/>
              </a:ext>
            </a:extLst>
          </a:blip>
          <a:srcRect l="9411" r="16249" b="5229"/>
          <a:stretch/>
        </p:blipFill>
        <p:spPr>
          <a:xfrm>
            <a:off x="7891045" y="1491520"/>
            <a:ext cx="2145566" cy="1552742"/>
          </a:xfrm>
          <a:prstGeom prst="rect">
            <a:avLst/>
          </a:prstGeom>
        </p:spPr>
      </p:pic>
      <p:pic>
        <p:nvPicPr>
          <p:cNvPr id="19" name="Grafik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5479" y="1135796"/>
            <a:ext cx="2053440" cy="1958549"/>
          </a:xfrm>
          <a:prstGeom prst="rect">
            <a:avLst/>
          </a:prstGeom>
        </p:spPr>
      </p:pic>
      <p:pic>
        <p:nvPicPr>
          <p:cNvPr id="20" name="Grafik 19"/>
          <p:cNvPicPr>
            <a:picLocks noChangeAspect="1"/>
          </p:cNvPicPr>
          <p:nvPr/>
        </p:nvPicPr>
        <p:blipFill rotWithShape="1">
          <a:blip r:embed="rId5">
            <a:extLst>
              <a:ext uri="{28A0092B-C50C-407E-A947-70E740481C1C}">
                <a14:useLocalDpi xmlns:a14="http://schemas.microsoft.com/office/drawing/2010/main" val="0"/>
              </a:ext>
            </a:extLst>
          </a:blip>
          <a:srcRect l="10380" t="13352" r="8285" b="4362"/>
          <a:stretch/>
        </p:blipFill>
        <p:spPr>
          <a:xfrm>
            <a:off x="7633155" y="4136509"/>
            <a:ext cx="1678806" cy="1061540"/>
          </a:xfrm>
          <a:prstGeom prst="rect">
            <a:avLst/>
          </a:prstGeom>
        </p:spPr>
      </p:pic>
      <p:sp>
        <p:nvSpPr>
          <p:cNvPr id="21" name="Textfeld 20"/>
          <p:cNvSpPr txBox="1"/>
          <p:nvPr/>
        </p:nvSpPr>
        <p:spPr>
          <a:xfrm>
            <a:off x="9296416" y="4667279"/>
            <a:ext cx="1826751" cy="738664"/>
          </a:xfrm>
          <a:prstGeom prst="rect">
            <a:avLst/>
          </a:prstGeom>
          <a:noFill/>
        </p:spPr>
        <p:txBody>
          <a:bodyPr wrap="square" rtlCol="0">
            <a:spAutoFit/>
          </a:bodyPr>
          <a:lstStyle/>
          <a:p>
            <a:pPr algn="ctr"/>
            <a:r>
              <a:rPr lang="de-DE" dirty="0" smtClean="0"/>
              <a:t>Steuerung einer Drohne oder eines Autos</a:t>
            </a:r>
            <a:endParaRPr lang="de-DE" dirty="0"/>
          </a:p>
        </p:txBody>
      </p:sp>
      <p:pic>
        <p:nvPicPr>
          <p:cNvPr id="22" name="Grafik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3614" y="3797535"/>
            <a:ext cx="2635305" cy="1746437"/>
          </a:xfrm>
          <a:prstGeom prst="rect">
            <a:avLst/>
          </a:prstGeom>
        </p:spPr>
      </p:pic>
      <p:sp>
        <p:nvSpPr>
          <p:cNvPr id="23" name="Textfeld 22"/>
          <p:cNvSpPr txBox="1"/>
          <p:nvPr/>
        </p:nvSpPr>
        <p:spPr>
          <a:xfrm>
            <a:off x="8963828" y="1332171"/>
            <a:ext cx="2220684" cy="523220"/>
          </a:xfrm>
          <a:prstGeom prst="rect">
            <a:avLst/>
          </a:prstGeom>
          <a:noFill/>
        </p:spPr>
        <p:txBody>
          <a:bodyPr wrap="square" rtlCol="0">
            <a:spAutoFit/>
          </a:bodyPr>
          <a:lstStyle/>
          <a:p>
            <a:pPr algn="ctr"/>
            <a:r>
              <a:rPr lang="de-DE" dirty="0" smtClean="0"/>
              <a:t>Steuerung unserer Laserharfe</a:t>
            </a:r>
            <a:endParaRPr lang="de-DE" dirty="0"/>
          </a:p>
        </p:txBody>
      </p:sp>
      <p:sp>
        <p:nvSpPr>
          <p:cNvPr id="24" name="Textfeld 23"/>
          <p:cNvSpPr txBox="1"/>
          <p:nvPr/>
        </p:nvSpPr>
        <p:spPr>
          <a:xfrm>
            <a:off x="483997" y="1556690"/>
            <a:ext cx="1626157" cy="738664"/>
          </a:xfrm>
          <a:prstGeom prst="rect">
            <a:avLst/>
          </a:prstGeom>
          <a:noFill/>
        </p:spPr>
        <p:txBody>
          <a:bodyPr wrap="square" rtlCol="0">
            <a:spAutoFit/>
          </a:bodyPr>
          <a:lstStyle/>
          <a:p>
            <a:pPr algn="ctr"/>
            <a:r>
              <a:rPr lang="de-DE" dirty="0" smtClean="0"/>
              <a:t>Steuerung einer Smart Home </a:t>
            </a:r>
            <a:r>
              <a:rPr lang="de-DE" dirty="0"/>
              <a:t>E</a:t>
            </a:r>
            <a:r>
              <a:rPr lang="de-DE" dirty="0" smtClean="0"/>
              <a:t>inrichtung</a:t>
            </a:r>
            <a:endParaRPr lang="de-DE" dirty="0"/>
          </a:p>
        </p:txBody>
      </p:sp>
      <p:sp>
        <p:nvSpPr>
          <p:cNvPr id="25" name="Textfeld 24"/>
          <p:cNvSpPr txBox="1"/>
          <p:nvPr/>
        </p:nvSpPr>
        <p:spPr>
          <a:xfrm>
            <a:off x="276559" y="4344403"/>
            <a:ext cx="1761323" cy="738664"/>
          </a:xfrm>
          <a:prstGeom prst="rect">
            <a:avLst/>
          </a:prstGeom>
          <a:noFill/>
        </p:spPr>
        <p:txBody>
          <a:bodyPr wrap="square" rtlCol="0">
            <a:spAutoFit/>
          </a:bodyPr>
          <a:lstStyle/>
          <a:p>
            <a:pPr algn="ctr"/>
            <a:r>
              <a:rPr lang="de-DE" dirty="0" smtClean="0"/>
              <a:t>Ganzkörper Gestenerkennung im Cave</a:t>
            </a:r>
            <a:endParaRPr lang="de-DE" dirty="0"/>
          </a:p>
        </p:txBody>
      </p:sp>
      <p:cxnSp>
        <p:nvCxnSpPr>
          <p:cNvPr id="27" name="Gerade Verbindung mit Pfeil 26"/>
          <p:cNvCxnSpPr>
            <a:stCxn id="17" idx="1"/>
            <a:endCxn id="19" idx="3"/>
          </p:cNvCxnSpPr>
          <p:nvPr/>
        </p:nvCxnSpPr>
        <p:spPr>
          <a:xfrm flipH="1" flipV="1">
            <a:off x="4608919" y="2115071"/>
            <a:ext cx="1111365" cy="9112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a:stCxn id="17" idx="3"/>
            <a:endCxn id="22" idx="3"/>
          </p:cNvCxnSpPr>
          <p:nvPr/>
        </p:nvCxnSpPr>
        <p:spPr>
          <a:xfrm flipH="1">
            <a:off x="4608919" y="3665215"/>
            <a:ext cx="1111365" cy="10055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7" idx="5"/>
            <a:endCxn id="20" idx="1"/>
          </p:cNvCxnSpPr>
          <p:nvPr/>
        </p:nvCxnSpPr>
        <p:spPr>
          <a:xfrm>
            <a:off x="6789624" y="3665215"/>
            <a:ext cx="843531" cy="1002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a:stCxn id="17" idx="7"/>
            <a:endCxn id="18" idx="1"/>
          </p:cNvCxnSpPr>
          <p:nvPr/>
        </p:nvCxnSpPr>
        <p:spPr>
          <a:xfrm flipV="1">
            <a:off x="6789624" y="2267891"/>
            <a:ext cx="1101421" cy="758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6265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Sponsoren</a:t>
            </a:r>
            <a:endParaRPr lang="de-DE" dirty="0"/>
          </a:p>
        </p:txBody>
      </p:sp>
      <p:sp>
        <p:nvSpPr>
          <p:cNvPr id="2" name="Rechteck 1"/>
          <p:cNvSpPr/>
          <p:nvPr/>
        </p:nvSpPr>
        <p:spPr>
          <a:xfrm>
            <a:off x="1230922" y="961889"/>
            <a:ext cx="9120553" cy="4573560"/>
          </a:xfrm>
          <a:prstGeom prst="rect">
            <a:avLst/>
          </a:prstGeom>
        </p:spPr>
        <p:txBody>
          <a:bodyPr wrap="square">
            <a:spAutoFit/>
          </a:bodyPr>
          <a:lstStyle/>
          <a:p>
            <a:pPr marL="0" lvl="0" indent="0">
              <a:lnSpc>
                <a:spcPct val="80000"/>
              </a:lnSpc>
              <a:buNone/>
            </a:pPr>
            <a:r>
              <a:rPr lang="de-DE" sz="2800" dirty="0"/>
              <a:t>Wir danken unseren Sponsoren für die Unterstützung:</a:t>
            </a:r>
          </a:p>
          <a:p>
            <a:pPr lvl="0">
              <a:lnSpc>
                <a:spcPct val="80000"/>
              </a:lnSpc>
            </a:pPr>
            <a:endParaRPr lang="de-DE" sz="2400" dirty="0" smtClean="0"/>
          </a:p>
          <a:p>
            <a:pPr lvl="0">
              <a:lnSpc>
                <a:spcPct val="80000"/>
              </a:lnSpc>
            </a:pPr>
            <a:endParaRPr lang="de-DE" sz="2400" dirty="0"/>
          </a:p>
          <a:p>
            <a:pPr lvl="0">
              <a:lnSpc>
                <a:spcPct val="80000"/>
              </a:lnSpc>
            </a:pPr>
            <a:endParaRPr lang="de-DE" sz="2400" dirty="0"/>
          </a:p>
          <a:p>
            <a:pPr lvl="0">
              <a:lnSpc>
                <a:spcPct val="80000"/>
              </a:lnSpc>
            </a:pPr>
            <a:r>
              <a:rPr lang="de-DE" sz="2400" dirty="0" smtClean="0"/>
              <a:t>	Würth </a:t>
            </a:r>
            <a:r>
              <a:rPr lang="de-DE" sz="2400" dirty="0"/>
              <a:t>Elektronik</a:t>
            </a:r>
          </a:p>
          <a:p>
            <a:pPr lvl="0">
              <a:lnSpc>
                <a:spcPct val="80000"/>
              </a:lnSpc>
            </a:pPr>
            <a:endParaRPr lang="de-DE" sz="2400" dirty="0" smtClean="0"/>
          </a:p>
          <a:p>
            <a:pPr lvl="0">
              <a:lnSpc>
                <a:spcPct val="80000"/>
              </a:lnSpc>
            </a:pPr>
            <a:endParaRPr lang="de-DE" sz="2400" dirty="0" smtClean="0"/>
          </a:p>
          <a:p>
            <a:pPr lvl="0">
              <a:lnSpc>
                <a:spcPct val="80000"/>
              </a:lnSpc>
            </a:pPr>
            <a:endParaRPr lang="de-DE" sz="2400" dirty="0"/>
          </a:p>
          <a:p>
            <a:pPr lvl="0">
              <a:lnSpc>
                <a:spcPct val="80000"/>
              </a:lnSpc>
            </a:pPr>
            <a:endParaRPr lang="de-DE" sz="2400" dirty="0"/>
          </a:p>
          <a:p>
            <a:pPr lvl="0">
              <a:lnSpc>
                <a:spcPct val="80000"/>
              </a:lnSpc>
            </a:pPr>
            <a:r>
              <a:rPr lang="de-DE" sz="2400" dirty="0" smtClean="0"/>
              <a:t>	</a:t>
            </a:r>
            <a:r>
              <a:rPr lang="de-DE" sz="2400" dirty="0" err="1" smtClean="0"/>
              <a:t>Aconity</a:t>
            </a:r>
            <a:r>
              <a:rPr lang="de-DE" sz="2400" dirty="0" smtClean="0"/>
              <a:t> </a:t>
            </a:r>
            <a:r>
              <a:rPr lang="de-DE" sz="2400" dirty="0"/>
              <a:t>3D</a:t>
            </a:r>
          </a:p>
          <a:p>
            <a:pPr lvl="0">
              <a:lnSpc>
                <a:spcPct val="80000"/>
              </a:lnSpc>
            </a:pPr>
            <a:endParaRPr lang="de-DE" sz="2400" dirty="0" smtClean="0"/>
          </a:p>
          <a:p>
            <a:pPr lvl="0">
              <a:lnSpc>
                <a:spcPct val="80000"/>
              </a:lnSpc>
            </a:pPr>
            <a:endParaRPr lang="de-DE" sz="2400" dirty="0" smtClean="0"/>
          </a:p>
          <a:p>
            <a:pPr lvl="0">
              <a:lnSpc>
                <a:spcPct val="80000"/>
              </a:lnSpc>
            </a:pPr>
            <a:endParaRPr lang="de-DE" sz="2400" dirty="0"/>
          </a:p>
          <a:p>
            <a:pPr lvl="0">
              <a:lnSpc>
                <a:spcPct val="80000"/>
              </a:lnSpc>
            </a:pPr>
            <a:endParaRPr lang="de-DE" sz="2400" dirty="0"/>
          </a:p>
          <a:p>
            <a:pPr lvl="0">
              <a:lnSpc>
                <a:spcPct val="80000"/>
              </a:lnSpc>
            </a:pPr>
            <a:r>
              <a:rPr lang="de-DE" sz="2400" dirty="0" smtClean="0"/>
              <a:t>	Fraunhofer </a:t>
            </a:r>
            <a:r>
              <a:rPr lang="de-DE" sz="2400" dirty="0"/>
              <a:t>ILT</a:t>
            </a:r>
          </a:p>
        </p:txBody>
      </p:sp>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1198" y="1749806"/>
            <a:ext cx="2411895" cy="1101029"/>
          </a:xfrm>
          <a:prstGeom prst="rect">
            <a:avLst/>
          </a:prstGeom>
        </p:spPr>
      </p:pic>
      <p:pic>
        <p:nvPicPr>
          <p:cNvPr id="5"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6460" y="3447585"/>
            <a:ext cx="3733800" cy="885825"/>
          </a:xfrm>
          <a:prstGeom prst="rect">
            <a:avLst/>
          </a:prstGeom>
        </p:spPr>
      </p:pic>
      <p:pic>
        <p:nvPicPr>
          <p:cNvPr id="6" name="Grafik 5"/>
          <p:cNvPicPr>
            <a:picLocks noChangeAspect="1"/>
          </p:cNvPicPr>
          <p:nvPr/>
        </p:nvPicPr>
        <p:blipFill rotWithShape="1">
          <a:blip r:embed="rId5">
            <a:extLst>
              <a:ext uri="{28A0092B-C50C-407E-A947-70E740481C1C}">
                <a14:useLocalDpi xmlns:a14="http://schemas.microsoft.com/office/drawing/2010/main" val="0"/>
              </a:ext>
            </a:extLst>
          </a:blip>
          <a:srcRect t="34967" b="33096"/>
          <a:stretch/>
        </p:blipFill>
        <p:spPr>
          <a:xfrm>
            <a:off x="5401752" y="4874687"/>
            <a:ext cx="3003215" cy="959137"/>
          </a:xfrm>
          <a:prstGeom prst="rect">
            <a:avLst/>
          </a:prstGeom>
        </p:spPr>
      </p:pic>
    </p:spTree>
    <p:extLst>
      <p:ext uri="{BB962C8B-B14F-4D97-AF65-F5344CB8AC3E}">
        <p14:creationId xmlns:p14="http://schemas.microsoft.com/office/powerpoint/2010/main" val="16953967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7976" y="1055078"/>
            <a:ext cx="3188676" cy="3896288"/>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Motivation</a:t>
            </a:r>
            <a:endParaRPr lang="de-DE" dirty="0"/>
          </a:p>
        </p:txBody>
      </p:sp>
      <p:sp>
        <p:nvSpPr>
          <p:cNvPr id="6" name="Textfeld 5"/>
          <p:cNvSpPr txBox="1"/>
          <p:nvPr/>
        </p:nvSpPr>
        <p:spPr>
          <a:xfrm>
            <a:off x="1212351" y="1366462"/>
            <a:ext cx="3464410" cy="1477328"/>
          </a:xfrm>
          <a:prstGeom prst="rect">
            <a:avLst/>
          </a:prstGeom>
          <a:noFill/>
        </p:spPr>
        <p:txBody>
          <a:bodyPr wrap="none" rtlCol="0">
            <a:spAutoFit/>
          </a:bodyPr>
          <a:lstStyle/>
          <a:p>
            <a:r>
              <a:rPr lang="de-DE" sz="2000" dirty="0"/>
              <a:t>Stand der Technik: </a:t>
            </a:r>
          </a:p>
          <a:p>
            <a:pPr marL="285750" indent="-285750">
              <a:buFont typeface="Arial" panose="020B0604020202020204" pitchFamily="34" charset="0"/>
              <a:buChar char="•"/>
            </a:pPr>
            <a:r>
              <a:rPr lang="de-DE" dirty="0"/>
              <a:t>Gerätebasierte Gestensteuerung</a:t>
            </a:r>
          </a:p>
          <a:p>
            <a:pPr marL="742950" lvl="1" indent="-285750">
              <a:buFont typeface="Wingdings" panose="05000000000000000000" pitchFamily="2" charset="2"/>
              <a:buChar char="§"/>
            </a:pPr>
            <a:r>
              <a:rPr lang="de-DE" dirty="0"/>
              <a:t>Sensorhandschuh</a:t>
            </a:r>
          </a:p>
          <a:p>
            <a:pPr marL="742950" lvl="1" indent="-285750">
              <a:buFont typeface="Wingdings" panose="05000000000000000000" pitchFamily="2" charset="2"/>
              <a:buChar char="§"/>
            </a:pPr>
            <a:r>
              <a:rPr lang="de-DE" dirty="0"/>
              <a:t>Wii Controller</a:t>
            </a:r>
          </a:p>
          <a:p>
            <a:pPr marL="285750" indent="-285750">
              <a:buFont typeface="Arial" panose="020B0604020202020204" pitchFamily="34" charset="0"/>
              <a:buChar char="•"/>
            </a:pPr>
            <a:r>
              <a:rPr lang="de-DE" dirty="0"/>
              <a:t>Kamerabasierte </a:t>
            </a:r>
            <a:r>
              <a:rPr lang="de-DE" dirty="0" err="1"/>
              <a:t>gestensteuerung</a:t>
            </a:r>
            <a:endParaRPr lang="de-DE" dirty="0"/>
          </a:p>
          <a:p>
            <a:pPr marL="742950" lvl="1" indent="-285750">
              <a:buFont typeface="Wingdings" panose="05000000000000000000" pitchFamily="2" charset="2"/>
              <a:buChar char="§"/>
            </a:pPr>
            <a:r>
              <a:rPr lang="de-DE" dirty="0"/>
              <a:t>Kinect Erweiterung für die </a:t>
            </a:r>
            <a:r>
              <a:rPr lang="de-DE" dirty="0" err="1"/>
              <a:t>XBox</a:t>
            </a:r>
            <a:endParaRPr lang="de-DE" dirty="0"/>
          </a:p>
        </p:txBody>
      </p:sp>
      <p:sp>
        <p:nvSpPr>
          <p:cNvPr id="7" name="Textfeld 6"/>
          <p:cNvSpPr txBox="1"/>
          <p:nvPr/>
        </p:nvSpPr>
        <p:spPr>
          <a:xfrm>
            <a:off x="1212351" y="3744638"/>
            <a:ext cx="3610338" cy="954107"/>
          </a:xfrm>
          <a:prstGeom prst="rect">
            <a:avLst/>
          </a:prstGeom>
          <a:noFill/>
        </p:spPr>
        <p:txBody>
          <a:bodyPr wrap="square" rtlCol="0">
            <a:spAutoFit/>
          </a:bodyPr>
          <a:lstStyle/>
          <a:p>
            <a:r>
              <a:rPr lang="de-DE" sz="2000" b="1" dirty="0" smtClean="0">
                <a:solidFill>
                  <a:srgbClr val="FF0000"/>
                </a:solidFill>
              </a:rPr>
              <a:t>Unser Ziel: </a:t>
            </a:r>
          </a:p>
          <a:p>
            <a:pPr marL="285750" indent="-285750">
              <a:buFont typeface="Arial" panose="020B0604020202020204" pitchFamily="34" charset="0"/>
              <a:buChar char="•"/>
            </a:pPr>
            <a:r>
              <a:rPr lang="de-DE" b="1" dirty="0" smtClean="0">
                <a:solidFill>
                  <a:srgbClr val="FF0000"/>
                </a:solidFill>
              </a:rPr>
              <a:t>Eine neue Art der Gestenerkennung einführen!</a:t>
            </a:r>
            <a:endParaRPr lang="de-DE" b="1" dirty="0">
              <a:solidFill>
                <a:srgbClr val="FF0000"/>
              </a:solidFill>
            </a:endParaRPr>
          </a:p>
        </p:txBody>
      </p:sp>
      <p:pic>
        <p:nvPicPr>
          <p:cNvPr id="8" name="Grafik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1128" y="1172109"/>
            <a:ext cx="2817743" cy="1072810"/>
          </a:xfrm>
          <a:prstGeom prst="rect">
            <a:avLst/>
          </a:prstGeom>
        </p:spPr>
      </p:pic>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1128" y="3817682"/>
            <a:ext cx="3524250" cy="1762125"/>
          </a:xfrm>
          <a:prstGeom prst="rect">
            <a:avLst/>
          </a:prstGeom>
        </p:spPr>
      </p:pic>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46194" y="2294032"/>
            <a:ext cx="2360758" cy="13293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
        <p:cNvGrpSpPr/>
        <p:nvPr/>
      </p:nvGrpSpPr>
      <p:grpSpPr>
        <a:xfrm>
          <a:off x="0" y="0"/>
          <a:ext cx="0" cy="0"/>
          <a:chOff x="0" y="0"/>
          <a:chExt cx="0" cy="0"/>
        </a:xfrm>
      </p:grpSpPr>
      <p:sp>
        <p:nvSpPr>
          <p:cNvPr id="111" name="Shape 111"/>
          <p:cNvSpPr txBox="1">
            <a:spLocks noGrp="1"/>
          </p:cNvSpPr>
          <p:nvPr>
            <p:ph type="title"/>
          </p:nvPr>
        </p:nvSpPr>
        <p:spPr>
          <a:xfrm>
            <a:off x="384175" y="201613"/>
            <a:ext cx="11483975" cy="542925"/>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None/>
            </a:pPr>
            <a:r>
              <a:rPr lang="de-DE" dirty="0" smtClean="0"/>
              <a:t>Der </a:t>
            </a:r>
            <a:r>
              <a:rPr lang="de-DE" dirty="0" err="1" smtClean="0"/>
              <a:t>Gestikulaser</a:t>
            </a:r>
            <a:endParaRPr dirty="0"/>
          </a:p>
        </p:txBody>
      </p:sp>
      <p:pic>
        <p:nvPicPr>
          <p:cNvPr id="2" name="Grafik 1"/>
          <p:cNvPicPr>
            <a:picLocks noChangeAspect="1"/>
          </p:cNvPicPr>
          <p:nvPr/>
        </p:nvPicPr>
        <p:blipFill rotWithShape="1">
          <a:blip r:embed="rId3">
            <a:extLst>
              <a:ext uri="{28A0092B-C50C-407E-A947-70E740481C1C}">
                <a14:useLocalDpi xmlns:a14="http://schemas.microsoft.com/office/drawing/2010/main" val="0"/>
              </a:ext>
            </a:extLst>
          </a:blip>
          <a:srcRect l="12941" t="6583" r="37412" b="18121"/>
          <a:stretch/>
        </p:blipFill>
        <p:spPr>
          <a:xfrm>
            <a:off x="2578290" y="961859"/>
            <a:ext cx="2000483" cy="1735017"/>
          </a:xfrm>
          <a:prstGeom prst="rect">
            <a:avLst/>
          </a:prstGeom>
        </p:spPr>
      </p:pic>
      <p:pic>
        <p:nvPicPr>
          <p:cNvPr id="3" name="Grafik 2"/>
          <p:cNvPicPr>
            <a:picLocks noChangeAspect="1"/>
          </p:cNvPicPr>
          <p:nvPr/>
        </p:nvPicPr>
        <p:blipFill rotWithShape="1">
          <a:blip r:embed="rId4">
            <a:extLst>
              <a:ext uri="{28A0092B-C50C-407E-A947-70E740481C1C}">
                <a14:useLocalDpi xmlns:a14="http://schemas.microsoft.com/office/drawing/2010/main" val="0"/>
              </a:ext>
            </a:extLst>
          </a:blip>
          <a:srcRect l="18807" t="7350" r="23763" b="9059"/>
          <a:stretch/>
        </p:blipFill>
        <p:spPr>
          <a:xfrm>
            <a:off x="6412635" y="1038396"/>
            <a:ext cx="2285146" cy="1890755"/>
          </a:xfrm>
          <a:prstGeom prst="rect">
            <a:avLst/>
          </a:prstGeom>
        </p:spPr>
      </p:pic>
      <p:pic>
        <p:nvPicPr>
          <p:cNvPr id="4" name="Grafik 3"/>
          <p:cNvPicPr>
            <a:picLocks noChangeAspect="1"/>
          </p:cNvPicPr>
          <p:nvPr/>
        </p:nvPicPr>
        <p:blipFill rotWithShape="1">
          <a:blip r:embed="rId5">
            <a:extLst>
              <a:ext uri="{28A0092B-C50C-407E-A947-70E740481C1C}">
                <a14:useLocalDpi xmlns:a14="http://schemas.microsoft.com/office/drawing/2010/main" val="0"/>
              </a:ext>
            </a:extLst>
          </a:blip>
          <a:srcRect l="13563" r="24533" b="8166"/>
          <a:stretch/>
        </p:blipFill>
        <p:spPr>
          <a:xfrm>
            <a:off x="6588368" y="4047321"/>
            <a:ext cx="1933779" cy="1630791"/>
          </a:xfrm>
          <a:prstGeom prst="rect">
            <a:avLst/>
          </a:prstGeom>
        </p:spPr>
      </p:pic>
      <p:pic>
        <p:nvPicPr>
          <p:cNvPr id="5" name="Grafik 4"/>
          <p:cNvPicPr>
            <a:picLocks noChangeAspect="1"/>
          </p:cNvPicPr>
          <p:nvPr/>
        </p:nvPicPr>
        <p:blipFill rotWithShape="1">
          <a:blip r:embed="rId6">
            <a:extLst>
              <a:ext uri="{28A0092B-C50C-407E-A947-70E740481C1C}">
                <a14:useLocalDpi xmlns:a14="http://schemas.microsoft.com/office/drawing/2010/main" val="0"/>
              </a:ext>
            </a:extLst>
          </a:blip>
          <a:srcRect l="21431" t="17778" r="45336" b="14701"/>
          <a:stretch/>
        </p:blipFill>
        <p:spPr>
          <a:xfrm>
            <a:off x="2845356" y="3984521"/>
            <a:ext cx="1466350" cy="1693591"/>
          </a:xfrm>
          <a:prstGeom prst="rect">
            <a:avLst/>
          </a:prstGeom>
        </p:spPr>
      </p:pic>
      <p:sp>
        <p:nvSpPr>
          <p:cNvPr id="6" name="Pfeil nach rechts 5"/>
          <p:cNvSpPr/>
          <p:nvPr/>
        </p:nvSpPr>
        <p:spPr>
          <a:xfrm>
            <a:off x="4995728" y="1770185"/>
            <a:ext cx="744045" cy="398584"/>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Pfeil nach rechts 17"/>
          <p:cNvSpPr/>
          <p:nvPr/>
        </p:nvSpPr>
        <p:spPr>
          <a:xfrm rot="5400000">
            <a:off x="7310903" y="3299126"/>
            <a:ext cx="597828" cy="378219"/>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Pfeil nach rechts 18"/>
          <p:cNvSpPr/>
          <p:nvPr/>
        </p:nvSpPr>
        <p:spPr>
          <a:xfrm rot="10800000">
            <a:off x="4995728" y="4747845"/>
            <a:ext cx="683732" cy="391163"/>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p:cNvSpPr txBox="1"/>
          <p:nvPr/>
        </p:nvSpPr>
        <p:spPr>
          <a:xfrm>
            <a:off x="681393" y="1247570"/>
            <a:ext cx="1725721" cy="738664"/>
          </a:xfrm>
          <a:prstGeom prst="rect">
            <a:avLst/>
          </a:prstGeom>
          <a:noFill/>
        </p:spPr>
        <p:txBody>
          <a:bodyPr wrap="square" rtlCol="0">
            <a:spAutoFit/>
          </a:bodyPr>
          <a:lstStyle/>
          <a:p>
            <a:pPr algn="ctr"/>
            <a:r>
              <a:rPr lang="de-DE" b="1" dirty="0" smtClean="0"/>
              <a:t>Steckmodule</a:t>
            </a:r>
            <a:r>
              <a:rPr lang="de-DE" dirty="0" smtClean="0"/>
              <a:t> für leichten Transport und Aufbau</a:t>
            </a:r>
            <a:endParaRPr lang="de-DE" dirty="0"/>
          </a:p>
        </p:txBody>
      </p:sp>
      <p:sp>
        <p:nvSpPr>
          <p:cNvPr id="21" name="Textfeld 20"/>
          <p:cNvSpPr txBox="1"/>
          <p:nvPr/>
        </p:nvSpPr>
        <p:spPr>
          <a:xfrm>
            <a:off x="8868957" y="1245108"/>
            <a:ext cx="2069123" cy="738664"/>
          </a:xfrm>
          <a:prstGeom prst="rect">
            <a:avLst/>
          </a:prstGeom>
          <a:noFill/>
        </p:spPr>
        <p:txBody>
          <a:bodyPr wrap="square" rtlCol="0">
            <a:spAutoFit/>
          </a:bodyPr>
          <a:lstStyle/>
          <a:p>
            <a:pPr algn="ctr"/>
            <a:r>
              <a:rPr lang="de-DE" dirty="0" smtClean="0"/>
              <a:t>Erkennen von Mustern durch </a:t>
            </a:r>
            <a:r>
              <a:rPr lang="de-DE" b="1" dirty="0" smtClean="0"/>
              <a:t>Lichtreflexionen</a:t>
            </a:r>
            <a:r>
              <a:rPr lang="de-DE" dirty="0" smtClean="0"/>
              <a:t> der Hand</a:t>
            </a:r>
            <a:endParaRPr lang="de-DE" dirty="0"/>
          </a:p>
        </p:txBody>
      </p:sp>
      <p:sp>
        <p:nvSpPr>
          <p:cNvPr id="8" name="Textfeld 7"/>
          <p:cNvSpPr txBox="1"/>
          <p:nvPr/>
        </p:nvSpPr>
        <p:spPr>
          <a:xfrm>
            <a:off x="9033531" y="4245676"/>
            <a:ext cx="1739976" cy="1169551"/>
          </a:xfrm>
          <a:prstGeom prst="rect">
            <a:avLst/>
          </a:prstGeom>
          <a:noFill/>
        </p:spPr>
        <p:txBody>
          <a:bodyPr wrap="square" rtlCol="0">
            <a:spAutoFit/>
          </a:bodyPr>
          <a:lstStyle/>
          <a:p>
            <a:pPr algn="ctr"/>
            <a:r>
              <a:rPr lang="de-DE" dirty="0" smtClean="0"/>
              <a:t>Interpretation der Reflexionsmuster anhand eines </a:t>
            </a:r>
            <a:r>
              <a:rPr lang="de-DE" b="1" dirty="0" err="1" smtClean="0"/>
              <a:t>Machine</a:t>
            </a:r>
            <a:r>
              <a:rPr lang="de-DE" dirty="0" smtClean="0"/>
              <a:t> </a:t>
            </a:r>
            <a:r>
              <a:rPr lang="de-DE" b="1" dirty="0" smtClean="0"/>
              <a:t>Learning</a:t>
            </a:r>
            <a:r>
              <a:rPr lang="de-DE" dirty="0" smtClean="0"/>
              <a:t> Algorithmus</a:t>
            </a:r>
            <a:endParaRPr lang="de-DE" dirty="0"/>
          </a:p>
        </p:txBody>
      </p:sp>
      <p:sp>
        <p:nvSpPr>
          <p:cNvPr id="9" name="Textfeld 8"/>
          <p:cNvSpPr txBox="1"/>
          <p:nvPr/>
        </p:nvSpPr>
        <p:spPr>
          <a:xfrm>
            <a:off x="828538" y="4524781"/>
            <a:ext cx="1431429" cy="738664"/>
          </a:xfrm>
          <a:prstGeom prst="rect">
            <a:avLst/>
          </a:prstGeom>
          <a:noFill/>
        </p:spPr>
        <p:txBody>
          <a:bodyPr wrap="square" rtlCol="0">
            <a:spAutoFit/>
          </a:bodyPr>
          <a:lstStyle/>
          <a:p>
            <a:pPr algn="ctr"/>
            <a:r>
              <a:rPr lang="de-DE" b="1" dirty="0" smtClean="0"/>
              <a:t>Steuern</a:t>
            </a:r>
            <a:r>
              <a:rPr lang="de-DE" dirty="0" smtClean="0"/>
              <a:t> eines beliebigen Endgerätes</a:t>
            </a:r>
            <a:endParaRPr lang="de-DE" dirty="0"/>
          </a:p>
        </p:txBody>
      </p:sp>
      <p:sp>
        <p:nvSpPr>
          <p:cNvPr id="10" name="Pfeil nach links, rechts und oben 9"/>
          <p:cNvSpPr/>
          <p:nvPr/>
        </p:nvSpPr>
        <p:spPr>
          <a:xfrm rot="20739382">
            <a:off x="2883133" y="3591101"/>
            <a:ext cx="692448" cy="392102"/>
          </a:xfrm>
          <a:prstGeom prst="leftRightUp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0651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P spid="19" grpId="0" animBg="1"/>
      <p:bldP spid="7" grpId="0"/>
      <p:bldP spid="21" grpId="0"/>
      <p:bldP spid="8" grpId="0"/>
      <p:bldP spid="9" grpId="0"/>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Photoplatte</a:t>
            </a:r>
            <a:endParaRPr lang="de-DE" dirty="0"/>
          </a:p>
        </p:txBody>
      </p:sp>
      <p:sp>
        <p:nvSpPr>
          <p:cNvPr id="5" name="Textfeld 4"/>
          <p:cNvSpPr txBox="1"/>
          <p:nvPr/>
        </p:nvSpPr>
        <p:spPr>
          <a:xfrm>
            <a:off x="961292" y="1220075"/>
            <a:ext cx="3329355" cy="1231106"/>
          </a:xfrm>
          <a:prstGeom prst="rect">
            <a:avLst/>
          </a:prstGeom>
          <a:noFill/>
        </p:spPr>
        <p:txBody>
          <a:bodyPr wrap="square" rtlCol="0">
            <a:spAutoFit/>
          </a:bodyPr>
          <a:lstStyle/>
          <a:p>
            <a:pPr algn="ctr"/>
            <a:r>
              <a:rPr lang="de-DE" sz="2000" dirty="0" smtClean="0">
                <a:solidFill>
                  <a:srgbClr val="FF0000"/>
                </a:solidFill>
              </a:rPr>
              <a:t>Bild </a:t>
            </a:r>
            <a:r>
              <a:rPr lang="de-DE" sz="2000" dirty="0" err="1" smtClean="0">
                <a:solidFill>
                  <a:srgbClr val="FF0000"/>
                </a:solidFill>
              </a:rPr>
              <a:t>Oktokommander</a:t>
            </a:r>
            <a:r>
              <a:rPr lang="de-DE" sz="2000" dirty="0" smtClean="0">
                <a:solidFill>
                  <a:srgbClr val="FF0000"/>
                </a:solidFill>
              </a:rPr>
              <a:t> </a:t>
            </a:r>
            <a:r>
              <a:rPr lang="de-DE" sz="2000" dirty="0">
                <a:solidFill>
                  <a:srgbClr val="FF0000"/>
                </a:solidFill>
              </a:rPr>
              <a:t>alleine mit geschlossenem Deckel</a:t>
            </a:r>
          </a:p>
          <a:p>
            <a:endParaRPr lang="de-DE" dirty="0">
              <a:solidFill>
                <a:srgbClr val="FF0000"/>
              </a:solidFill>
            </a:endParaRPr>
          </a:p>
        </p:txBody>
      </p:sp>
      <p:sp>
        <p:nvSpPr>
          <p:cNvPr id="6" name="Textfeld 5"/>
          <p:cNvSpPr txBox="1"/>
          <p:nvPr/>
        </p:nvSpPr>
        <p:spPr>
          <a:xfrm>
            <a:off x="7643446" y="1220075"/>
            <a:ext cx="3329355" cy="1231106"/>
          </a:xfrm>
          <a:prstGeom prst="rect">
            <a:avLst/>
          </a:prstGeom>
          <a:noFill/>
        </p:spPr>
        <p:txBody>
          <a:bodyPr wrap="square" rtlCol="0">
            <a:spAutoFit/>
          </a:bodyPr>
          <a:lstStyle/>
          <a:p>
            <a:pPr algn="ctr"/>
            <a:r>
              <a:rPr lang="de-DE" sz="2000" dirty="0" smtClean="0">
                <a:solidFill>
                  <a:srgbClr val="FF0000"/>
                </a:solidFill>
              </a:rPr>
              <a:t>Bild Detektormodul </a:t>
            </a:r>
          </a:p>
          <a:p>
            <a:pPr algn="ctr"/>
            <a:r>
              <a:rPr lang="de-DE" sz="2000" dirty="0" smtClean="0">
                <a:solidFill>
                  <a:srgbClr val="FF0000"/>
                </a:solidFill>
              </a:rPr>
              <a:t>alleine </a:t>
            </a:r>
            <a:r>
              <a:rPr lang="de-DE" sz="2000" dirty="0">
                <a:solidFill>
                  <a:srgbClr val="FF0000"/>
                </a:solidFill>
              </a:rPr>
              <a:t>mit geschlossenem Deckel</a:t>
            </a:r>
          </a:p>
          <a:p>
            <a:endParaRPr lang="de-DE" dirty="0">
              <a:solidFill>
                <a:srgbClr val="FF0000"/>
              </a:solidFill>
            </a:endParaRPr>
          </a:p>
        </p:txBody>
      </p:sp>
      <p:pic>
        <p:nvPicPr>
          <p:cNvPr id="7" name="Storyboard1">
            <a:hlinkClick r:id="" action="ppaction://media"/>
          </p:cNvPr>
          <p:cNvPicPr>
            <a:picLocks noChangeAspect="1"/>
          </p:cNvPicPr>
          <p:nvPr>
            <a:videoFile r:link="rId1"/>
            <p:extLst>
              <p:ext uri="{DAA4B4D4-6D71-4841-9C94-3DE7FCFB9230}">
                <p14:media xmlns:p14="http://schemas.microsoft.com/office/powerpoint/2010/main" r:embed="rId2">
                  <p14:trim end="4835"/>
                </p14:media>
              </p:ext>
            </p:extLst>
          </p:nvPr>
        </p:nvPicPr>
        <p:blipFill>
          <a:blip r:embed="rId5"/>
          <a:stretch>
            <a:fillRect/>
          </a:stretch>
        </p:blipFill>
        <p:spPr>
          <a:xfrm>
            <a:off x="2785377" y="2368241"/>
            <a:ext cx="5995207" cy="3502151"/>
          </a:xfrm>
          <a:prstGeom prst="rect">
            <a:avLst/>
          </a:prstGeom>
        </p:spPr>
      </p:pic>
    </p:spTree>
    <p:extLst>
      <p:ext uri="{BB962C8B-B14F-4D97-AF65-F5344CB8AC3E}">
        <p14:creationId xmlns:p14="http://schemas.microsoft.com/office/powerpoint/2010/main" val="8791334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Oktokommander</a:t>
            </a:r>
            <a:endParaRPr lang="de-DE" dirty="0"/>
          </a:p>
        </p:txBody>
      </p:sp>
      <p:sp>
        <p:nvSpPr>
          <p:cNvPr id="8" name="Textfeld 7"/>
          <p:cNvSpPr txBox="1"/>
          <p:nvPr/>
        </p:nvSpPr>
        <p:spPr>
          <a:xfrm>
            <a:off x="1185569" y="1582598"/>
            <a:ext cx="2995762" cy="1015663"/>
          </a:xfrm>
          <a:prstGeom prst="rect">
            <a:avLst/>
          </a:prstGeom>
          <a:noFill/>
        </p:spPr>
        <p:txBody>
          <a:bodyPr wrap="square" rtlCol="0">
            <a:spAutoFit/>
          </a:bodyPr>
          <a:lstStyle/>
          <a:p>
            <a:pPr algn="ctr"/>
            <a:r>
              <a:rPr lang="de-DE" sz="2000" dirty="0" smtClean="0">
                <a:solidFill>
                  <a:srgbClr val="FF0000"/>
                </a:solidFill>
              </a:rPr>
              <a:t>Bild </a:t>
            </a:r>
            <a:r>
              <a:rPr lang="de-DE" sz="2000" dirty="0" err="1" smtClean="0">
                <a:solidFill>
                  <a:srgbClr val="FF0000"/>
                </a:solidFill>
              </a:rPr>
              <a:t>Oktokommander</a:t>
            </a:r>
            <a:r>
              <a:rPr lang="de-DE" sz="2000" dirty="0" smtClean="0">
                <a:solidFill>
                  <a:srgbClr val="FF0000"/>
                </a:solidFill>
              </a:rPr>
              <a:t> </a:t>
            </a:r>
            <a:r>
              <a:rPr lang="de-DE" sz="2000" dirty="0">
                <a:solidFill>
                  <a:srgbClr val="FF0000"/>
                </a:solidFill>
              </a:rPr>
              <a:t>alleine mit </a:t>
            </a:r>
            <a:r>
              <a:rPr lang="de-DE" sz="2000" dirty="0" smtClean="0">
                <a:solidFill>
                  <a:srgbClr val="FF0000"/>
                </a:solidFill>
              </a:rPr>
              <a:t>geschlossenem Deckel</a:t>
            </a:r>
            <a:endParaRPr lang="de-DE" dirty="0">
              <a:solidFill>
                <a:srgbClr val="FF0000"/>
              </a:solidFill>
            </a:endParaRPr>
          </a:p>
        </p:txBody>
      </p:sp>
      <p:pic>
        <p:nvPicPr>
          <p:cNvPr id="2" name="Grafik 1"/>
          <p:cNvPicPr>
            <a:picLocks noChangeAspect="1"/>
          </p:cNvPicPr>
          <p:nvPr/>
        </p:nvPicPr>
        <p:blipFill rotWithShape="1">
          <a:blip r:embed="rId3">
            <a:extLst>
              <a:ext uri="{28A0092B-C50C-407E-A947-70E740481C1C}">
                <a14:useLocalDpi xmlns:a14="http://schemas.microsoft.com/office/drawing/2010/main" val="0"/>
              </a:ext>
            </a:extLst>
          </a:blip>
          <a:srcRect l="7435" r="27207"/>
          <a:stretch/>
        </p:blipFill>
        <p:spPr>
          <a:xfrm>
            <a:off x="5920152" y="1137122"/>
            <a:ext cx="5483726" cy="3970458"/>
          </a:xfrm>
          <a:prstGeom prst="rect">
            <a:avLst/>
          </a:prstGeom>
        </p:spPr>
      </p:pic>
      <p:pic>
        <p:nvPicPr>
          <p:cNvPr id="4" name="Grafik 3"/>
          <p:cNvPicPr>
            <a:picLocks noChangeAspect="1"/>
          </p:cNvPicPr>
          <p:nvPr/>
        </p:nvPicPr>
        <p:blipFill rotWithShape="1">
          <a:blip r:embed="rId4">
            <a:extLst>
              <a:ext uri="{28A0092B-C50C-407E-A947-70E740481C1C}">
                <a14:useLocalDpi xmlns:a14="http://schemas.microsoft.com/office/drawing/2010/main" val="0"/>
              </a:ext>
            </a:extLst>
          </a:blip>
          <a:srcRect l="11634" t="5602" r="30384" b="4994"/>
          <a:stretch/>
        </p:blipFill>
        <p:spPr>
          <a:xfrm>
            <a:off x="468018" y="4263755"/>
            <a:ext cx="1863650" cy="1359877"/>
          </a:xfrm>
          <a:prstGeom prst="rect">
            <a:avLst/>
          </a:prstGeom>
        </p:spPr>
      </p:pic>
      <p:pic>
        <p:nvPicPr>
          <p:cNvPr id="9" name="Grafik 8"/>
          <p:cNvPicPr>
            <a:picLocks noChangeAspect="1"/>
          </p:cNvPicPr>
          <p:nvPr/>
        </p:nvPicPr>
        <p:blipFill rotWithShape="1">
          <a:blip r:embed="rId5">
            <a:extLst>
              <a:ext uri="{28A0092B-C50C-407E-A947-70E740481C1C}">
                <a14:useLocalDpi xmlns:a14="http://schemas.microsoft.com/office/drawing/2010/main" val="0"/>
              </a:ext>
            </a:extLst>
          </a:blip>
          <a:srcRect l="12308" t="10885" r="36731" b="8041"/>
          <a:stretch/>
        </p:blipFill>
        <p:spPr>
          <a:xfrm>
            <a:off x="5127791" y="4225519"/>
            <a:ext cx="1911944" cy="1439369"/>
          </a:xfrm>
          <a:prstGeom prst="rect">
            <a:avLst/>
          </a:prstGeom>
        </p:spPr>
      </p:pic>
      <p:pic>
        <p:nvPicPr>
          <p:cNvPr id="10" name="Grafik 9"/>
          <p:cNvPicPr>
            <a:picLocks noChangeAspect="1"/>
          </p:cNvPicPr>
          <p:nvPr/>
        </p:nvPicPr>
        <p:blipFill rotWithShape="1">
          <a:blip r:embed="rId6">
            <a:extLst>
              <a:ext uri="{28A0092B-C50C-407E-A947-70E740481C1C}">
                <a14:useLocalDpi xmlns:a14="http://schemas.microsoft.com/office/drawing/2010/main" val="0"/>
              </a:ext>
            </a:extLst>
          </a:blip>
          <a:srcRect l="5674" r="25961"/>
          <a:stretch/>
        </p:blipFill>
        <p:spPr>
          <a:xfrm>
            <a:off x="2683450" y="4225519"/>
            <a:ext cx="2075094" cy="1436347"/>
          </a:xfrm>
          <a:prstGeom prst="rect">
            <a:avLst/>
          </a:prstGeom>
        </p:spPr>
      </p:pic>
    </p:spTree>
    <p:extLst>
      <p:ext uri="{BB962C8B-B14F-4D97-AF65-F5344CB8AC3E}">
        <p14:creationId xmlns:p14="http://schemas.microsoft.com/office/powerpoint/2010/main" val="33876158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Detektormodul</a:t>
            </a:r>
            <a:endParaRPr lang="de-DE" dirty="0"/>
          </a:p>
        </p:txBody>
      </p:sp>
      <p:sp>
        <p:nvSpPr>
          <p:cNvPr id="8" name="Textfeld 7"/>
          <p:cNvSpPr txBox="1"/>
          <p:nvPr/>
        </p:nvSpPr>
        <p:spPr>
          <a:xfrm>
            <a:off x="1185569" y="1582598"/>
            <a:ext cx="2995762" cy="1015663"/>
          </a:xfrm>
          <a:prstGeom prst="rect">
            <a:avLst/>
          </a:prstGeom>
          <a:noFill/>
        </p:spPr>
        <p:txBody>
          <a:bodyPr wrap="square" rtlCol="0">
            <a:spAutoFit/>
          </a:bodyPr>
          <a:lstStyle/>
          <a:p>
            <a:pPr algn="ctr"/>
            <a:r>
              <a:rPr lang="de-DE" sz="2000" dirty="0" smtClean="0">
                <a:solidFill>
                  <a:srgbClr val="FF0000"/>
                </a:solidFill>
              </a:rPr>
              <a:t>Bild Detektormodul alleine </a:t>
            </a:r>
            <a:r>
              <a:rPr lang="de-DE" sz="2000" dirty="0">
                <a:solidFill>
                  <a:srgbClr val="FF0000"/>
                </a:solidFill>
              </a:rPr>
              <a:t>mit </a:t>
            </a:r>
            <a:r>
              <a:rPr lang="de-DE" sz="2000" dirty="0" smtClean="0">
                <a:solidFill>
                  <a:srgbClr val="FF0000"/>
                </a:solidFill>
              </a:rPr>
              <a:t>geschlossenem Deckel</a:t>
            </a:r>
            <a:endParaRPr lang="de-DE" dirty="0">
              <a:solidFill>
                <a:srgbClr val="FF0000"/>
              </a:solidFill>
            </a:endParaRPr>
          </a:p>
        </p:txBody>
      </p:sp>
      <p:pic>
        <p:nvPicPr>
          <p:cNvPr id="2" name="Grafik 1"/>
          <p:cNvPicPr>
            <a:picLocks noChangeAspect="1"/>
          </p:cNvPicPr>
          <p:nvPr/>
        </p:nvPicPr>
        <p:blipFill rotWithShape="1">
          <a:blip r:embed="rId3">
            <a:extLst>
              <a:ext uri="{28A0092B-C50C-407E-A947-70E740481C1C}">
                <a14:useLocalDpi xmlns:a14="http://schemas.microsoft.com/office/drawing/2010/main" val="0"/>
              </a:ext>
            </a:extLst>
          </a:blip>
          <a:srcRect l="16461" t="6623" r="26246" b="6881"/>
          <a:stretch/>
        </p:blipFill>
        <p:spPr>
          <a:xfrm>
            <a:off x="6811108" y="1195754"/>
            <a:ext cx="4185138" cy="3591723"/>
          </a:xfrm>
          <a:prstGeom prst="rect">
            <a:avLst/>
          </a:prstGeom>
        </p:spPr>
      </p:pic>
      <p:pic>
        <p:nvPicPr>
          <p:cNvPr id="4" name="Grafik 3"/>
          <p:cNvPicPr>
            <a:picLocks noChangeAspect="1"/>
          </p:cNvPicPr>
          <p:nvPr/>
        </p:nvPicPr>
        <p:blipFill rotWithShape="1">
          <a:blip r:embed="rId4">
            <a:extLst>
              <a:ext uri="{28A0092B-C50C-407E-A947-70E740481C1C}">
                <a14:useLocalDpi xmlns:a14="http://schemas.microsoft.com/office/drawing/2010/main" val="0"/>
              </a:ext>
            </a:extLst>
          </a:blip>
          <a:srcRect l="3823" t="9183" r="26982" b="-1"/>
          <a:stretch/>
        </p:blipFill>
        <p:spPr>
          <a:xfrm>
            <a:off x="872266" y="3850000"/>
            <a:ext cx="2757062" cy="1712392"/>
          </a:xfrm>
          <a:prstGeom prst="rect">
            <a:avLst/>
          </a:prstGeom>
        </p:spPr>
      </p:pic>
      <p:pic>
        <p:nvPicPr>
          <p:cNvPr id="9" name="Grafik 8"/>
          <p:cNvPicPr>
            <a:picLocks noChangeAspect="1"/>
          </p:cNvPicPr>
          <p:nvPr/>
        </p:nvPicPr>
        <p:blipFill rotWithShape="1">
          <a:blip r:embed="rId5">
            <a:extLst>
              <a:ext uri="{28A0092B-C50C-407E-A947-70E740481C1C}">
                <a14:useLocalDpi xmlns:a14="http://schemas.microsoft.com/office/drawing/2010/main" val="0"/>
              </a:ext>
            </a:extLst>
          </a:blip>
          <a:srcRect l="8945" t="9387" r="26673" b="25774"/>
          <a:stretch/>
        </p:blipFill>
        <p:spPr>
          <a:xfrm>
            <a:off x="4053024" y="3850000"/>
            <a:ext cx="2900018" cy="1712392"/>
          </a:xfrm>
          <a:prstGeom prst="rect">
            <a:avLst/>
          </a:prstGeom>
        </p:spPr>
      </p:pic>
    </p:spTree>
    <p:extLst>
      <p:ext uri="{BB962C8B-B14F-4D97-AF65-F5344CB8AC3E}">
        <p14:creationId xmlns:p14="http://schemas.microsoft.com/office/powerpoint/2010/main" val="24295704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Anlernphase</a:t>
            </a:r>
            <a:endParaRPr lang="de-DE" dirty="0"/>
          </a:p>
        </p:txBody>
      </p:sp>
    </p:spTree>
    <p:extLst>
      <p:ext uri="{BB962C8B-B14F-4D97-AF65-F5344CB8AC3E}">
        <p14:creationId xmlns:p14="http://schemas.microsoft.com/office/powerpoint/2010/main" val="5392032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Live Betrieb</a:t>
            </a:r>
            <a:endParaRPr lang="de-DE" dirty="0"/>
          </a:p>
        </p:txBody>
      </p:sp>
    </p:spTree>
    <p:extLst>
      <p:ext uri="{BB962C8B-B14F-4D97-AF65-F5344CB8AC3E}">
        <p14:creationId xmlns:p14="http://schemas.microsoft.com/office/powerpoint/2010/main" val="23228012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Vorteile des </a:t>
            </a:r>
            <a:r>
              <a:rPr lang="de-DE" dirty="0" err="1" smtClean="0"/>
              <a:t>Gestikulasers</a:t>
            </a:r>
            <a:endParaRPr lang="de-DE" dirty="0"/>
          </a:p>
        </p:txBody>
      </p:sp>
      <p:graphicFrame>
        <p:nvGraphicFramePr>
          <p:cNvPr id="4" name="Tabelle 3"/>
          <p:cNvGraphicFramePr>
            <a:graphicFrameLocks noGrp="1"/>
          </p:cNvGraphicFramePr>
          <p:nvPr>
            <p:extLst>
              <p:ext uri="{D42A27DB-BD31-4B8C-83A1-F6EECF244321}">
                <p14:modId xmlns:p14="http://schemas.microsoft.com/office/powerpoint/2010/main" val="1214293954"/>
              </p:ext>
            </p:extLst>
          </p:nvPr>
        </p:nvGraphicFramePr>
        <p:xfrm>
          <a:off x="1113692" y="813203"/>
          <a:ext cx="8677621" cy="4226825"/>
        </p:xfrm>
        <a:graphic>
          <a:graphicData uri="http://schemas.openxmlformats.org/drawingml/2006/table">
            <a:tbl>
              <a:tblPr firstRow="1" bandRow="1">
                <a:tableStyleId>{68D230F3-CF80-4859-8CE7-A43EE81993B5}</a:tableStyleId>
              </a:tblPr>
              <a:tblGrid>
                <a:gridCol w="2848708"/>
                <a:gridCol w="2793810"/>
                <a:gridCol w="3035103"/>
              </a:tblGrid>
              <a:tr h="748038">
                <a:tc>
                  <a:txBody>
                    <a:bodyPr/>
                    <a:lstStyle/>
                    <a:p>
                      <a:r>
                        <a:rPr lang="de-DE" sz="1600" dirty="0" smtClean="0"/>
                        <a:t>Bekannte</a:t>
                      </a:r>
                      <a:r>
                        <a:rPr lang="de-DE" sz="1600" baseline="0" dirty="0" smtClean="0"/>
                        <a:t> Gestenerkennungssysteme</a:t>
                      </a:r>
                      <a:endParaRPr lang="de-DE" sz="1600" dirty="0"/>
                    </a:p>
                  </a:txBody>
                  <a:tcPr/>
                </a:tc>
                <a:tc>
                  <a:txBody>
                    <a:bodyPr/>
                    <a:lstStyle/>
                    <a:p>
                      <a:r>
                        <a:rPr lang="de-DE" sz="1600" dirty="0" err="1" smtClean="0"/>
                        <a:t>Gestikulaser</a:t>
                      </a:r>
                      <a:endParaRPr lang="de-DE" sz="1600" dirty="0"/>
                    </a:p>
                  </a:txBody>
                  <a:tcPr/>
                </a:tc>
                <a:tc>
                  <a:txBody>
                    <a:bodyPr/>
                    <a:lstStyle/>
                    <a:p>
                      <a:endParaRPr lang="de-DE" dirty="0"/>
                    </a:p>
                  </a:txBody>
                  <a:tcPr/>
                </a:tc>
              </a:tr>
              <a:tr h="546184">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smtClean="0"/>
                        <a:t>Sensorik am Körper des Nutzers</a:t>
                      </a:r>
                    </a:p>
                  </a:txBody>
                  <a:tcPr/>
                </a:tc>
                <a:tc>
                  <a:txBody>
                    <a:bodyPr/>
                    <a:lstStyle/>
                    <a:p>
                      <a:pPr marL="0" indent="0">
                        <a:buFont typeface="Arial" panose="020B0604020202020204" pitchFamily="34" charset="0"/>
                        <a:buNone/>
                      </a:pPr>
                      <a:r>
                        <a:rPr lang="de-DE" dirty="0" smtClean="0"/>
                        <a:t>Sensorhandschuh nur in der Anlernphase</a:t>
                      </a:r>
                      <a:endParaRPr lang="de-DE" dirty="0"/>
                    </a:p>
                  </a:txBody>
                  <a:tcPr/>
                </a:tc>
                <a:tc>
                  <a:txBody>
                    <a:bodyPr/>
                    <a:lstStyle/>
                    <a:p>
                      <a:pPr marL="0" indent="0">
                        <a:buFont typeface="Arial" panose="020B0604020202020204" pitchFamily="34" charset="0"/>
                        <a:buNone/>
                      </a:pPr>
                      <a:endParaRPr lang="de-DE" dirty="0"/>
                    </a:p>
                  </a:txBody>
                  <a:tcPr/>
                </a:tc>
              </a:tr>
              <a:tr h="615849">
                <a:tc>
                  <a:txBody>
                    <a:bodyPr/>
                    <a:lstStyle/>
                    <a:p>
                      <a:pPr marL="0" indent="0">
                        <a:buFont typeface="Arial" panose="020B0604020202020204" pitchFamily="34" charset="0"/>
                        <a:buNone/>
                      </a:pPr>
                      <a:r>
                        <a:rPr lang="de-DE" dirty="0" smtClean="0"/>
                        <a:t>Ausschließlich grobe Gesten </a:t>
                      </a:r>
                      <a:endParaRPr lang="de-DE" dirty="0"/>
                    </a:p>
                  </a:txBody>
                  <a:tcPr/>
                </a:tc>
                <a:tc>
                  <a:txBody>
                    <a:bodyPr/>
                    <a:lstStyle/>
                    <a:p>
                      <a:pPr marL="0" indent="0">
                        <a:buFont typeface="Arial" panose="020B0604020202020204" pitchFamily="34" charset="0"/>
                        <a:buNone/>
                      </a:pPr>
                      <a:r>
                        <a:rPr lang="de-DE" dirty="0" smtClean="0"/>
                        <a:t>Grob</a:t>
                      </a:r>
                      <a:r>
                        <a:rPr lang="de-DE" baseline="0" dirty="0" smtClean="0"/>
                        <a:t> und Feinheit variierbar durch erweiterbare Boxen</a:t>
                      </a:r>
                      <a:endParaRPr lang="de-DE" dirty="0"/>
                    </a:p>
                  </a:txBody>
                  <a:tcPr/>
                </a:tc>
                <a:tc>
                  <a:txBody>
                    <a:bodyPr/>
                    <a:lstStyle/>
                    <a:p>
                      <a:pPr marL="0" indent="0">
                        <a:buFont typeface="Arial" panose="020B0604020202020204" pitchFamily="34" charset="0"/>
                        <a:buNone/>
                      </a:pPr>
                      <a:endParaRPr lang="de-DE" dirty="0"/>
                    </a:p>
                  </a:txBody>
                  <a:tcPr/>
                </a:tc>
              </a:tr>
              <a:tr h="975096">
                <a:tc>
                  <a:txBody>
                    <a:bodyPr/>
                    <a:lstStyle/>
                    <a:p>
                      <a:pPr marL="0" indent="0">
                        <a:buFont typeface="Arial" panose="020B0604020202020204" pitchFamily="34" charset="0"/>
                        <a:buNone/>
                      </a:pPr>
                      <a:r>
                        <a:rPr lang="de-DE" dirty="0" smtClean="0"/>
                        <a:t>Plattformabhängigkeit</a:t>
                      </a:r>
                      <a:endParaRPr lang="de-DE" dirty="0"/>
                    </a:p>
                  </a:txBody>
                  <a:tcPr/>
                </a:tc>
                <a:tc>
                  <a:txBody>
                    <a:bodyPr/>
                    <a:lstStyle/>
                    <a:p>
                      <a:pPr marL="0" indent="0">
                        <a:buFont typeface="Arial" panose="020B0604020202020204" pitchFamily="34" charset="0"/>
                        <a:buNone/>
                      </a:pPr>
                      <a:r>
                        <a:rPr lang="de-DE" dirty="0" smtClean="0"/>
                        <a:t>Plattformunabhängig durch ausschließliche Nutzung von </a:t>
                      </a:r>
                      <a:r>
                        <a:rPr lang="de-DE" dirty="0" err="1" smtClean="0"/>
                        <a:t>OpenSource</a:t>
                      </a:r>
                      <a:r>
                        <a:rPr lang="de-DE" dirty="0" smtClean="0"/>
                        <a:t> Programme</a:t>
                      </a:r>
                      <a:r>
                        <a:rPr lang="de-DE" baseline="0" dirty="0" smtClean="0"/>
                        <a:t> </a:t>
                      </a:r>
                      <a:endParaRPr lang="de-DE" dirty="0"/>
                    </a:p>
                  </a:txBody>
                  <a:tcPr/>
                </a:tc>
                <a:tc>
                  <a:txBody>
                    <a:bodyPr/>
                    <a:lstStyle/>
                    <a:p>
                      <a:pPr marL="0" indent="0">
                        <a:buFont typeface="Arial" panose="020B0604020202020204" pitchFamily="34" charset="0"/>
                        <a:buNone/>
                      </a:pPr>
                      <a:endParaRPr lang="de-DE" dirty="0"/>
                    </a:p>
                  </a:txBody>
                  <a:tcPr/>
                </a:tc>
              </a:tr>
              <a:tr h="795474">
                <a:tc>
                  <a:txBody>
                    <a:bodyPr/>
                    <a:lstStyle/>
                    <a:p>
                      <a:r>
                        <a:rPr lang="de-DE" dirty="0" smtClean="0"/>
                        <a:t>Systemtauglichkeit abhängig von</a:t>
                      </a:r>
                      <a:r>
                        <a:rPr lang="de-DE" baseline="0" dirty="0" smtClean="0"/>
                        <a:t> Lichtverhältnissen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Unabhängig von äußeren Lichtverhältnissen durch infrarot</a:t>
                      </a:r>
                      <a:r>
                        <a:rPr lang="de-DE" baseline="0" dirty="0" smtClean="0"/>
                        <a:t>es Licht</a:t>
                      </a:r>
                    </a:p>
                  </a:txBody>
                  <a:tcPr/>
                </a:tc>
                <a:tc>
                  <a:txBody>
                    <a:bodyPr/>
                    <a:lstStyle/>
                    <a:p>
                      <a:pPr marL="0" indent="0">
                        <a:buFont typeface="Arial" panose="020B0604020202020204" pitchFamily="34" charset="0"/>
                        <a:buNone/>
                      </a:pPr>
                      <a:endParaRPr lang="de-DE" dirty="0"/>
                    </a:p>
                  </a:txBody>
                  <a:tcPr/>
                </a:tc>
              </a:tr>
              <a:tr h="5461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Keine</a:t>
                      </a:r>
                      <a:r>
                        <a:rPr lang="de-DE" baseline="0" dirty="0" smtClean="0"/>
                        <a:t> individuelle Nutzerabstimmung</a:t>
                      </a:r>
                      <a:endParaRPr lang="de-DE"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Nutzerabstimmung durch Anlernphase</a:t>
                      </a:r>
                    </a:p>
                  </a:txBody>
                  <a:tcPr/>
                </a:tc>
                <a:tc>
                  <a:txBody>
                    <a:bodyPr/>
                    <a:lstStyle/>
                    <a:p>
                      <a:endParaRPr lang="de-DE" dirty="0"/>
                    </a:p>
                  </a:txBody>
                  <a:tcPr/>
                </a:tc>
              </a:tr>
            </a:tbl>
          </a:graphicData>
        </a:graphic>
      </p:graphicFrame>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4151" y="3069770"/>
            <a:ext cx="1364450" cy="404218"/>
          </a:xfrm>
          <a:prstGeom prst="rect">
            <a:avLst/>
          </a:prstGeom>
        </p:spPr>
      </p:pic>
      <p:pic>
        <p:nvPicPr>
          <p:cNvPr id="6" name="Grafi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4672" y="2848147"/>
            <a:ext cx="871993" cy="726661"/>
          </a:xfrm>
          <a:prstGeom prst="rect">
            <a:avLst/>
          </a:prstGeom>
        </p:spPr>
      </p:pic>
      <p:pic>
        <p:nvPicPr>
          <p:cNvPr id="7" name="Grafik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4206" y="5207161"/>
            <a:ext cx="1907005" cy="726062"/>
          </a:xfrm>
          <a:prstGeom prst="rect">
            <a:avLst/>
          </a:prstGeom>
        </p:spPr>
      </p:pic>
      <p:pic>
        <p:nvPicPr>
          <p:cNvPr id="8" name="Grafik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3901" y="5095379"/>
            <a:ext cx="1757514" cy="878757"/>
          </a:xfrm>
          <a:prstGeom prst="rect">
            <a:avLst/>
          </a:prstGeom>
        </p:spPr>
      </p:pic>
      <p:pic>
        <p:nvPicPr>
          <p:cNvPr id="9" name="Grafik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66376" y="3848678"/>
            <a:ext cx="994153" cy="550814"/>
          </a:xfrm>
          <a:prstGeom prst="rect">
            <a:avLst/>
          </a:prstGeom>
        </p:spPr>
      </p:pic>
      <p:sp>
        <p:nvSpPr>
          <p:cNvPr id="10" name="Textfeld 9"/>
          <p:cNvSpPr txBox="1"/>
          <p:nvPr/>
        </p:nvSpPr>
        <p:spPr>
          <a:xfrm>
            <a:off x="6653025" y="1690233"/>
            <a:ext cx="1332340" cy="338554"/>
          </a:xfrm>
          <a:prstGeom prst="rect">
            <a:avLst/>
          </a:prstGeom>
          <a:noFill/>
        </p:spPr>
        <p:txBody>
          <a:bodyPr wrap="square" rtlCol="0">
            <a:spAutoFit/>
          </a:bodyPr>
          <a:lstStyle/>
          <a:p>
            <a:r>
              <a:rPr lang="de-DE" sz="1600" dirty="0" smtClean="0"/>
              <a:t>Anlernphase</a:t>
            </a:r>
            <a:endParaRPr lang="de-DE" dirty="0"/>
          </a:p>
        </p:txBody>
      </p:sp>
      <p:sp>
        <p:nvSpPr>
          <p:cNvPr id="11" name="Textfeld 10"/>
          <p:cNvSpPr txBox="1"/>
          <p:nvPr/>
        </p:nvSpPr>
        <p:spPr>
          <a:xfrm>
            <a:off x="8434685" y="1684909"/>
            <a:ext cx="1169038" cy="338554"/>
          </a:xfrm>
          <a:prstGeom prst="rect">
            <a:avLst/>
          </a:prstGeom>
          <a:noFill/>
        </p:spPr>
        <p:txBody>
          <a:bodyPr wrap="none" rtlCol="0">
            <a:spAutoFit/>
          </a:bodyPr>
          <a:lstStyle/>
          <a:p>
            <a:r>
              <a:rPr lang="de-DE" sz="1600" dirty="0" smtClean="0"/>
              <a:t>Live Betrieb</a:t>
            </a:r>
            <a:endParaRPr lang="de-DE" sz="1600" dirty="0"/>
          </a:p>
        </p:txBody>
      </p:sp>
      <p:cxnSp>
        <p:nvCxnSpPr>
          <p:cNvPr id="12" name="Gerade Verbindung mit Pfeil 11"/>
          <p:cNvCxnSpPr>
            <a:stCxn id="10" idx="3"/>
            <a:endCxn id="11" idx="1"/>
          </p:cNvCxnSpPr>
          <p:nvPr/>
        </p:nvCxnSpPr>
        <p:spPr>
          <a:xfrm flipV="1">
            <a:off x="7985365" y="1854186"/>
            <a:ext cx="449320" cy="532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Grafik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89795" y="5130548"/>
            <a:ext cx="1496637" cy="842766"/>
          </a:xfrm>
          <a:prstGeom prst="rect">
            <a:avLst/>
          </a:prstGeom>
        </p:spPr>
      </p:pic>
      <p:pic>
        <p:nvPicPr>
          <p:cNvPr id="14" name="Grafik 13"/>
          <p:cNvPicPr>
            <a:picLocks noChangeAspect="1"/>
          </p:cNvPicPr>
          <p:nvPr/>
        </p:nvPicPr>
        <p:blipFill rotWithShape="1">
          <a:blip r:embed="rId9" cstate="print">
            <a:extLst>
              <a:ext uri="{28A0092B-C50C-407E-A947-70E740481C1C}">
                <a14:useLocalDpi xmlns:a14="http://schemas.microsoft.com/office/drawing/2010/main" val="0"/>
              </a:ext>
            </a:extLst>
          </a:blip>
          <a:srcRect l="11328" r="19457"/>
          <a:stretch/>
        </p:blipFill>
        <p:spPr>
          <a:xfrm>
            <a:off x="8248601" y="5083060"/>
            <a:ext cx="1371600" cy="937741"/>
          </a:xfrm>
          <a:prstGeom prst="rect">
            <a:avLst/>
          </a:prstGeom>
        </p:spPr>
      </p:pic>
      <p:pic>
        <p:nvPicPr>
          <p:cNvPr id="16" name="Grafik 15"/>
          <p:cNvPicPr>
            <a:picLocks noChangeAspect="1"/>
          </p:cNvPicPr>
          <p:nvPr/>
        </p:nvPicPr>
        <p:blipFill rotWithShape="1">
          <a:blip r:embed="rId10" cstate="print">
            <a:extLst>
              <a:ext uri="{28A0092B-C50C-407E-A947-70E740481C1C}">
                <a14:useLocalDpi xmlns:a14="http://schemas.microsoft.com/office/drawing/2010/main" val="0"/>
              </a:ext>
            </a:extLst>
          </a:blip>
          <a:srcRect l="14167" t="1133" r="28125" b="691"/>
          <a:stretch/>
        </p:blipFill>
        <p:spPr>
          <a:xfrm>
            <a:off x="7699623" y="2121857"/>
            <a:ext cx="735062" cy="591765"/>
          </a:xfrm>
          <a:prstGeom prst="rect">
            <a:avLst/>
          </a:prstGeom>
        </p:spPr>
      </p:pic>
      <p:sp>
        <p:nvSpPr>
          <p:cNvPr id="2" name="Rechteck 1"/>
          <p:cNvSpPr/>
          <p:nvPr/>
        </p:nvSpPr>
        <p:spPr>
          <a:xfrm>
            <a:off x="1113692" y="1570892"/>
            <a:ext cx="8677621" cy="550965"/>
          </a:xfrm>
          <a:prstGeom prst="rect">
            <a:avLst/>
          </a:prstGeom>
          <a:noFill/>
          <a:ln w="19050">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p:nvSpPr>
        <p:spPr>
          <a:xfrm>
            <a:off x="1113692" y="2119108"/>
            <a:ext cx="8677621" cy="594514"/>
          </a:xfrm>
          <a:prstGeom prst="rect">
            <a:avLst/>
          </a:prstGeom>
          <a:noFill/>
          <a:ln w="19050">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p:cNvSpPr/>
          <p:nvPr/>
        </p:nvSpPr>
        <p:spPr>
          <a:xfrm>
            <a:off x="1113692" y="2705948"/>
            <a:ext cx="8677621" cy="975597"/>
          </a:xfrm>
          <a:prstGeom prst="rect">
            <a:avLst/>
          </a:prstGeom>
          <a:noFill/>
          <a:ln w="19050">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p:cNvSpPr/>
          <p:nvPr/>
        </p:nvSpPr>
        <p:spPr>
          <a:xfrm>
            <a:off x="1113691" y="3665328"/>
            <a:ext cx="8677621" cy="836334"/>
          </a:xfrm>
          <a:prstGeom prst="rect">
            <a:avLst/>
          </a:prstGeom>
          <a:noFill/>
          <a:ln w="19050">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p:cNvSpPr/>
          <p:nvPr/>
        </p:nvSpPr>
        <p:spPr>
          <a:xfrm>
            <a:off x="1113691" y="4514410"/>
            <a:ext cx="8677621" cy="550965"/>
          </a:xfrm>
          <a:prstGeom prst="rect">
            <a:avLst/>
          </a:prstGeom>
          <a:noFill/>
          <a:ln w="19050">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3111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0" presetClass="exit" presetSubtype="0" fill="hold" grpId="0" nodeType="withEffect">
                                  <p:stCondLst>
                                    <p:cond delay="0"/>
                                  </p:stCondLst>
                                  <p:childTnLst>
                                    <p:animEffect transition="out" filter="fad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par>
                                <p:cTn id="28" presetID="1" presetClass="entr" presetSubtype="0" fill="hold" grpId="1" nodeType="with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par>
                                <p:cTn id="36" presetID="10" presetClass="exit" presetSubtype="0" fill="hold" grpId="0" nodeType="withEffect">
                                  <p:stCondLst>
                                    <p:cond delay="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par>
                                <p:cTn id="39" presetID="1" presetClass="entr" presetSubtype="0" fill="hold" grpId="1"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0" nodeType="clickEffect">
                                  <p:stCondLst>
                                    <p:cond delay="0"/>
                                  </p:stCondLst>
                                  <p:childTnLst>
                                    <p:animEffect transition="out" filter="fade">
                                      <p:cBhvr>
                                        <p:cTn id="44" dur="500"/>
                                        <p:tgtEl>
                                          <p:spTgt spid="19"/>
                                        </p:tgtEl>
                                      </p:cBhvr>
                                    </p:animEffect>
                                    <p:set>
                                      <p:cBhvr>
                                        <p:cTn id="45" dur="1" fill="hold">
                                          <p:stCondLst>
                                            <p:cond delay="499"/>
                                          </p:stCondLst>
                                        </p:cTn>
                                        <p:tgtEl>
                                          <p:spTgt spid="19"/>
                                        </p:tgtEl>
                                        <p:attrNameLst>
                                          <p:attrName>style.visibility</p:attrName>
                                        </p:attrNameLst>
                                      </p:cBhvr>
                                      <p:to>
                                        <p:strVal val="hidden"/>
                                      </p:to>
                                    </p:set>
                                  </p:childTnLst>
                                </p:cTn>
                              </p:par>
                              <p:par>
                                <p:cTn id="46" presetID="1" presetClass="entr" presetSubtype="0" fill="hold" grpId="1" nodeType="with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 grpId="0" animBg="1"/>
      <p:bldP spid="2" grpId="1" animBg="1"/>
      <p:bldP spid="17" grpId="0" animBg="1"/>
      <p:bldP spid="17" grpId="1" animBg="1"/>
      <p:bldP spid="18" grpId="0" animBg="1"/>
      <p:bldP spid="18" grpId="1" animBg="1"/>
      <p:bldP spid="19" grpId="0" animBg="1"/>
      <p:bldP spid="19" grpId="1" animBg="1"/>
      <p:bldP spid="20" grpId="1" animBg="1"/>
    </p:bldLst>
  </p:timing>
</p:sld>
</file>

<file path=ppt/theme/theme1.xml><?xml version="1.0" encoding="utf-8"?>
<a:theme xmlns:a="http://schemas.openxmlformats.org/drawingml/2006/main" name="Präsentation_Master_RWTH_Institute_16zu9">
  <a:themeElements>
    <a:clrScheme name="RWTH Farben">
      <a:dk1>
        <a:srgbClr val="000000"/>
      </a:dk1>
      <a:lt1>
        <a:srgbClr val="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1115</Words>
  <Application>Microsoft Office PowerPoint</Application>
  <PresentationFormat>Breitbild</PresentationFormat>
  <Paragraphs>124</Paragraphs>
  <Slides>12</Slides>
  <Notes>11</Notes>
  <HiddenSlides>0</HiddenSlides>
  <MMClips>1</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12</vt:i4>
      </vt:variant>
    </vt:vector>
  </HeadingPairs>
  <TitlesOfParts>
    <vt:vector size="16" baseType="lpstr">
      <vt:lpstr>Arial</vt:lpstr>
      <vt:lpstr>Noto Sans Symbols</vt:lpstr>
      <vt:lpstr>Wingdings</vt:lpstr>
      <vt:lpstr>Präsentation_Master_RWTH_Institute_16zu9</vt:lpstr>
      <vt:lpstr>Die neue Möglichkeit der Gestenerkennung</vt:lpstr>
      <vt:lpstr>Motivation</vt:lpstr>
      <vt:lpstr>Der Gestikulaser</vt:lpstr>
      <vt:lpstr>Photoplatte</vt:lpstr>
      <vt:lpstr>Oktokommander</vt:lpstr>
      <vt:lpstr>Detektormodul</vt:lpstr>
      <vt:lpstr>Anlernphase</vt:lpstr>
      <vt:lpstr>Live Betrieb</vt:lpstr>
      <vt:lpstr>Vorteile des Gestikulasers</vt:lpstr>
      <vt:lpstr>Anwendungsmöglichkeiten</vt:lpstr>
      <vt:lpstr>Sponsoren</vt:lpstr>
      <vt:lpstr>PowerPoint-Präsentation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Optimierung und Erweiterung der Steuersoftware eines Lasermusikinstruments</dc:title>
  <dc:creator>Cailing</dc:creator>
  <cp:lastModifiedBy>Cailing Fu</cp:lastModifiedBy>
  <cp:revision>195</cp:revision>
  <dcterms:modified xsi:type="dcterms:W3CDTF">2018-11-09T19:32:05Z</dcterms:modified>
</cp:coreProperties>
</file>